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3" r:id="rId4"/>
    <p:sldId id="260" r:id="rId5"/>
    <p:sldId id="261" r:id="rId6"/>
    <p:sldId id="264" r:id="rId7"/>
    <p:sldId id="262" r:id="rId8"/>
    <p:sldId id="259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14E02B-B50B-4C35-96F1-014369F79F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12834-89D1-471D-A86B-131CFA4B90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19A10-A9DD-405A-B088-099F8DC39F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5032E-D2BA-427C-89ED-BF1F62CA45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D768A-00B8-43CD-B2C4-1295294BCF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B76AB-CBD5-40E8-A803-948C96B67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7B485-5E88-468F-A859-43C7C9E5E6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5D2C3-5E27-4606-B638-F814BC69FA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F5E96-5FFE-428C-8BFF-22D190858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C2621-66AA-4310-9D52-0F7ABB4B2D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7CC30-CC7A-467B-B02C-F7D15B487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E637A-C159-4859-B36A-A449FE2085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C5C711-E8DD-4161-85A0-67F5CFE70BF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teva.com/home/tony.html" TargetMode="External"/><Relationship Id="rId2" Type="http://schemas.openxmlformats.org/officeDocument/2006/relationships/hyperlink" Target="mailto:tony.clark@tvu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teva.com/docs/Superlanguages.pdf" TargetMode="External"/><Relationship Id="rId2" Type="http://schemas.openxmlformats.org/officeDocument/2006/relationships/hyperlink" Target="http://www.ceteva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70CEC-1B60-49B2-A14C-0E2AB70FD054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/>
              <a:t>Beyond Annotations:</a:t>
            </a:r>
            <a:br>
              <a:rPr lang="en-GB" sz="4000"/>
            </a:br>
            <a:r>
              <a:rPr lang="en-GB" sz="4000"/>
              <a:t>A Proposal for Extensible Java</a:t>
            </a:r>
            <a:br>
              <a:rPr lang="en-GB" sz="4000"/>
            </a:br>
            <a:r>
              <a:rPr lang="en-GB" sz="4000"/>
              <a:t>(XJ)</a:t>
            </a:r>
            <a:endParaRPr lang="en-US" sz="4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3288" y="4191000"/>
            <a:ext cx="6823075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Tony Clark, </a:t>
            </a:r>
            <a:r>
              <a:rPr lang="en-GB" sz="2400" i="1"/>
              <a:t>Thames Valley University</a:t>
            </a:r>
          </a:p>
          <a:p>
            <a:pPr>
              <a:lnSpc>
                <a:spcPct val="80000"/>
              </a:lnSpc>
            </a:pPr>
            <a:r>
              <a:rPr lang="en-GB" sz="2400"/>
              <a:t>Paul Sammut</a:t>
            </a:r>
            <a:r>
              <a:rPr lang="en-GB" sz="2400" i="1"/>
              <a:t>, HSBC</a:t>
            </a:r>
          </a:p>
          <a:p>
            <a:pPr>
              <a:lnSpc>
                <a:spcPct val="80000"/>
              </a:lnSpc>
            </a:pPr>
            <a:r>
              <a:rPr lang="en-GB" sz="2400"/>
              <a:t>James Willans, </a:t>
            </a:r>
            <a:r>
              <a:rPr lang="en-GB" sz="2400" i="1"/>
              <a:t>Ceteva</a:t>
            </a:r>
          </a:p>
          <a:p>
            <a:pPr>
              <a:lnSpc>
                <a:spcPct val="80000"/>
              </a:lnSpc>
            </a:pPr>
            <a:endParaRPr lang="en-GB" sz="2400"/>
          </a:p>
          <a:p>
            <a:pPr>
              <a:lnSpc>
                <a:spcPct val="80000"/>
              </a:lnSpc>
            </a:pPr>
            <a:r>
              <a:rPr lang="en-GB" sz="2000">
                <a:latin typeface="Courier New" pitchFamily="49" charset="0"/>
                <a:hlinkClick r:id="rId2"/>
              </a:rPr>
              <a:t>tony.clark@tvu.ac.uk</a:t>
            </a:r>
            <a:endParaRPr lang="en-GB" sz="200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GB" sz="2000">
                <a:latin typeface="Courier New" pitchFamily="49" charset="0"/>
                <a:hlinkClick r:id="rId3"/>
              </a:rPr>
              <a:t>www.ceteva.com/home/tony.html</a:t>
            </a:r>
            <a:r>
              <a:rPr lang="en-GB" sz="2000">
                <a:latin typeface="Courier New" pitchFamily="49" charset="0"/>
              </a:rPr>
              <a:t> </a:t>
            </a:r>
            <a:endParaRPr lang="en-US" sz="20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A5EA2-9FFD-475B-A685-9141DD3BBD60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Domain Specific Languages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981200"/>
            <a:ext cx="8101012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/>
              <a:t>Aims</a:t>
            </a:r>
            <a:r>
              <a:rPr lang="en-GB"/>
              <a:t>: to provide a tailored language; to support mixed languages; language evolution.</a:t>
            </a:r>
          </a:p>
          <a:p>
            <a:pPr>
              <a:lnSpc>
                <a:spcPct val="90000"/>
              </a:lnSpc>
            </a:pPr>
            <a:r>
              <a:rPr lang="en-GB" b="1"/>
              <a:t>Pros</a:t>
            </a:r>
            <a:r>
              <a:rPr lang="en-GB"/>
              <a:t>: declarative; maintenance; reuse; verification</a:t>
            </a:r>
          </a:p>
          <a:p>
            <a:pPr>
              <a:lnSpc>
                <a:spcPct val="90000"/>
              </a:lnSpc>
            </a:pPr>
            <a:r>
              <a:rPr lang="en-GB" b="1"/>
              <a:t>Cons</a:t>
            </a:r>
            <a:r>
              <a:rPr lang="en-GB"/>
              <a:t>: specialist skills; no standard technology; lack of integration.</a:t>
            </a:r>
          </a:p>
          <a:p>
            <a:pPr>
              <a:lnSpc>
                <a:spcPct val="90000"/>
              </a:lnSpc>
            </a:pPr>
            <a:r>
              <a:rPr lang="en-GB" b="1"/>
              <a:t>Technologies</a:t>
            </a:r>
            <a:r>
              <a:rPr lang="en-GB"/>
              <a:t>: macros; pre-processing; roll-your-own; chained calls.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B893-E3F6-4713-8C6A-AC319EFE77B9}" type="slidenum">
              <a:rPr lang="en-US"/>
              <a:pPr/>
              <a:t>3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DSLs: Technology Problems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/>
              <a:t>Communication</a:t>
            </a:r>
            <a:r>
              <a:rPr lang="en-GB"/>
              <a:t>: distributing new languages.</a:t>
            </a:r>
          </a:p>
          <a:p>
            <a:pPr>
              <a:lnSpc>
                <a:spcPct val="90000"/>
              </a:lnSpc>
            </a:pPr>
            <a:r>
              <a:rPr lang="en-GB" b="1"/>
              <a:t>Integration</a:t>
            </a:r>
            <a:r>
              <a:rPr lang="en-GB"/>
              <a:t>: IDEs; Analysis Tools.</a:t>
            </a:r>
          </a:p>
          <a:p>
            <a:pPr>
              <a:lnSpc>
                <a:spcPct val="90000"/>
              </a:lnSpc>
            </a:pPr>
            <a:r>
              <a:rPr lang="en-GB" b="1"/>
              <a:t>Modularity</a:t>
            </a:r>
            <a:r>
              <a:rPr lang="en-GB"/>
              <a:t>: clear definition of syntax and semantics.</a:t>
            </a:r>
          </a:p>
          <a:p>
            <a:pPr>
              <a:lnSpc>
                <a:spcPct val="90000"/>
              </a:lnSpc>
            </a:pPr>
            <a:r>
              <a:rPr lang="en-GB" b="1"/>
              <a:t>DSL Types</a:t>
            </a:r>
            <a:r>
              <a:rPr lang="en-GB"/>
              <a:t>: Internal and External.</a:t>
            </a:r>
          </a:p>
          <a:p>
            <a:pPr>
              <a:lnSpc>
                <a:spcPct val="90000"/>
              </a:lnSpc>
            </a:pPr>
            <a:r>
              <a:rPr lang="en-GB" b="1"/>
              <a:t>Syntax</a:t>
            </a:r>
            <a:r>
              <a:rPr lang="en-GB"/>
              <a:t> (</a:t>
            </a:r>
            <a:r>
              <a:rPr lang="en-GB" i="1"/>
              <a:t>concrete and abstract</a:t>
            </a:r>
            <a:r>
              <a:rPr lang="en-GB"/>
              <a:t>): standard extension mechanisms.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48979-9097-4D82-8E80-9D864D8A2119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DSLs: An OO Proposal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3600" b="1" u="sng"/>
              <a:t>Syntax Classes</a:t>
            </a:r>
            <a:br>
              <a:rPr lang="en-GB" sz="3600" b="1" u="sng"/>
            </a:br>
            <a:endParaRPr lang="en-GB" sz="3600"/>
          </a:p>
          <a:p>
            <a:r>
              <a:rPr lang="en-GB" b="1"/>
              <a:t>Modular</a:t>
            </a:r>
            <a:r>
              <a:rPr lang="en-GB"/>
              <a:t>: class-based language constructs.</a:t>
            </a:r>
          </a:p>
          <a:p>
            <a:r>
              <a:rPr lang="en-GB" b="1"/>
              <a:t>Conservative</a:t>
            </a:r>
            <a:r>
              <a:rPr lang="en-GB"/>
              <a:t>: extends base language.</a:t>
            </a:r>
          </a:p>
          <a:p>
            <a:r>
              <a:rPr lang="en-GB" b="1"/>
              <a:t>Fully Integrated</a:t>
            </a:r>
            <a:r>
              <a:rPr lang="en-GB"/>
              <a:t>: static; dynamic; IDE.</a:t>
            </a:r>
            <a:endParaRPr lang="en-US"/>
          </a:p>
          <a:p>
            <a:r>
              <a:rPr lang="en-GB" b="1"/>
              <a:t>Standardized</a:t>
            </a:r>
            <a:r>
              <a:rPr lang="en-GB"/>
              <a:t>: syntax extension; AST manipulation; static processing; execution.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D88B0-36A2-465B-BBED-627BE0381284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19113" y="114300"/>
            <a:ext cx="7772400" cy="581025"/>
          </a:xfrm>
        </p:spPr>
        <p:txBody>
          <a:bodyPr/>
          <a:lstStyle/>
          <a:p>
            <a:r>
              <a:rPr lang="en-GB" sz="4000"/>
              <a:t>Syntax Classes: DSL Architecture</a:t>
            </a:r>
            <a:endParaRPr lang="en-US" sz="40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42875" y="3676650"/>
            <a:ext cx="5505450" cy="3122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Courier New" pitchFamily="49" charset="0"/>
              </a:rPr>
              <a:t>import language p.q.mylang;</a:t>
            </a:r>
          </a:p>
          <a:p>
            <a:endParaRPr lang="en-GB" sz="1800">
              <a:latin typeface="Courier New" pitchFamily="49" charset="0"/>
            </a:endParaRPr>
          </a:p>
          <a:p>
            <a:r>
              <a:rPr lang="en-GB" sz="1800">
                <a:latin typeface="Courier New" pitchFamily="49" charset="0"/>
              </a:rPr>
              <a:t>class C {</a:t>
            </a:r>
          </a:p>
          <a:p>
            <a:r>
              <a:rPr lang="en-GB" sz="1800">
                <a:latin typeface="Courier New" pitchFamily="49" charset="0"/>
              </a:rPr>
              <a:t>  void m(...) {</a:t>
            </a:r>
          </a:p>
          <a:p>
            <a:r>
              <a:rPr lang="en-GB" sz="1800">
                <a:latin typeface="Courier New" pitchFamily="49" charset="0"/>
              </a:rPr>
              <a:t>     ... </a:t>
            </a:r>
          </a:p>
          <a:p>
            <a:r>
              <a:rPr lang="en-GB" sz="1800">
                <a:latin typeface="Courier New" pitchFamily="49" charset="0"/>
              </a:rPr>
              <a:t>     @mylang {</a:t>
            </a:r>
          </a:p>
          <a:p>
            <a:r>
              <a:rPr lang="en-GB" sz="1800">
                <a:latin typeface="Courier New" pitchFamily="49" charset="0"/>
              </a:rPr>
              <a:t>       // Syntax and semantics defined</a:t>
            </a:r>
          </a:p>
          <a:p>
            <a:r>
              <a:rPr lang="en-GB" sz="1800">
                <a:latin typeface="Courier New" pitchFamily="49" charset="0"/>
              </a:rPr>
              <a:t>       // by class mylang.</a:t>
            </a:r>
          </a:p>
          <a:p>
            <a:r>
              <a:rPr lang="en-GB" sz="1800">
                <a:latin typeface="Courier New" pitchFamily="49" charset="0"/>
              </a:rPr>
              <a:t>     }</a:t>
            </a:r>
          </a:p>
          <a:p>
            <a:r>
              <a:rPr lang="en-GB" sz="1800">
                <a:latin typeface="Courier New" pitchFamily="49" charset="0"/>
              </a:rPr>
              <a:t>  }</a:t>
            </a:r>
          </a:p>
          <a:p>
            <a:r>
              <a:rPr lang="en-GB" sz="1800">
                <a:latin typeface="Courier New" pitchFamily="49" charset="0"/>
              </a:rPr>
              <a:t>}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957513" y="674688"/>
            <a:ext cx="5905500" cy="2847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800">
                <a:latin typeface="Courier New" pitchFamily="49" charset="0"/>
              </a:rPr>
              <a:t>package p.q;</a:t>
            </a:r>
          </a:p>
          <a:p>
            <a:endParaRPr lang="en-GB" sz="1800">
              <a:latin typeface="Courier New" pitchFamily="49" charset="0"/>
            </a:endParaRPr>
          </a:p>
          <a:p>
            <a:r>
              <a:rPr lang="en-GB" sz="1800">
                <a:latin typeface="Courier New" pitchFamily="49" charset="0"/>
              </a:rPr>
              <a:t>import language java.syntax.grammar;</a:t>
            </a:r>
          </a:p>
          <a:p>
            <a:endParaRPr lang="en-GB" sz="1800">
              <a:latin typeface="Courier New" pitchFamily="49" charset="0"/>
            </a:endParaRPr>
          </a:p>
          <a:p>
            <a:r>
              <a:rPr lang="en-GB" sz="1800">
                <a:latin typeface="Courier New" pitchFamily="49" charset="0"/>
              </a:rPr>
              <a:t>class mylang implements java.syntax.AST {</a:t>
            </a:r>
          </a:p>
          <a:p>
            <a:r>
              <a:rPr lang="en-GB" sz="1800">
                <a:latin typeface="Courier New" pitchFamily="49" charset="0"/>
              </a:rPr>
              <a:t>  ... </a:t>
            </a:r>
          </a:p>
          <a:p>
            <a:r>
              <a:rPr lang="en-GB" sz="1800">
                <a:latin typeface="Courier New" pitchFamily="49" charset="0"/>
              </a:rPr>
              <a:t>  @grammar {</a:t>
            </a:r>
          </a:p>
          <a:p>
            <a:r>
              <a:rPr lang="en-GB" sz="1800">
                <a:latin typeface="Courier New" pitchFamily="49" charset="0"/>
              </a:rPr>
              <a:t>     // language definition</a:t>
            </a:r>
          </a:p>
          <a:p>
            <a:r>
              <a:rPr lang="en-GB" sz="1800">
                <a:latin typeface="Courier New" pitchFamily="49" charset="0"/>
              </a:rPr>
              <a:t>  }</a:t>
            </a:r>
          </a:p>
          <a:p>
            <a:r>
              <a:rPr lang="en-GB" sz="1800">
                <a:latin typeface="Courier New" pitchFamily="49" charset="0"/>
              </a:rPr>
              <a:t>}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13319" name="Freeform 7"/>
          <p:cNvSpPr>
            <a:spLocks/>
          </p:cNvSpPr>
          <p:nvPr/>
        </p:nvSpPr>
        <p:spPr bwMode="auto">
          <a:xfrm>
            <a:off x="2133600" y="1570038"/>
            <a:ext cx="609600" cy="1757362"/>
          </a:xfrm>
          <a:custGeom>
            <a:avLst/>
            <a:gdLst/>
            <a:ahLst/>
            <a:cxnLst>
              <a:cxn ang="0">
                <a:pos x="1" y="1107"/>
              </a:cxn>
              <a:cxn ang="0">
                <a:pos x="0" y="0"/>
              </a:cxn>
              <a:cxn ang="0">
                <a:pos x="384" y="14"/>
              </a:cxn>
            </a:cxnLst>
            <a:rect l="0" t="0" r="r" b="b"/>
            <a:pathLst>
              <a:path w="384" h="1107">
                <a:moveTo>
                  <a:pt x="1" y="1107"/>
                </a:moveTo>
                <a:lnTo>
                  <a:pt x="0" y="0"/>
                </a:lnTo>
                <a:lnTo>
                  <a:pt x="384" y="14"/>
                </a:lnTo>
              </a:path>
            </a:pathLst>
          </a:custGeom>
          <a:noFill/>
          <a:ln w="12700" cap="flat">
            <a:solidFill>
              <a:schemeClr val="tx1"/>
            </a:solidFill>
            <a:prstDash val="dash"/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308725" y="4373563"/>
            <a:ext cx="1981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/>
              <a:t> modular.</a:t>
            </a:r>
          </a:p>
          <a:p>
            <a:pPr>
              <a:buFontTx/>
              <a:buChar char="•"/>
            </a:pPr>
            <a:r>
              <a:rPr lang="en-GB"/>
              <a:t> nesting.</a:t>
            </a:r>
          </a:p>
          <a:p>
            <a:pPr>
              <a:buFontTx/>
              <a:buChar char="•"/>
            </a:pPr>
            <a:r>
              <a:rPr lang="en-GB"/>
              <a:t> conservative.</a:t>
            </a:r>
          </a:p>
          <a:p>
            <a:pPr>
              <a:buFontTx/>
              <a:buChar char="•"/>
            </a:pPr>
            <a:r>
              <a:rPr lang="en-GB"/>
              <a:t> standard.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89B2F-6963-4E11-B048-B60389E0633D}" type="slidenum">
              <a:rPr lang="en-US"/>
              <a:pPr/>
              <a:t>6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0975"/>
            <a:ext cx="7772400" cy="674688"/>
          </a:xfrm>
        </p:spPr>
        <p:txBody>
          <a:bodyPr/>
          <a:lstStyle/>
          <a:p>
            <a:r>
              <a:rPr lang="en-GB" sz="4000"/>
              <a:t>Example DSL Constructs</a:t>
            </a:r>
            <a:endParaRPr lang="en-US" sz="400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15913" y="973138"/>
            <a:ext cx="7243762" cy="243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ourier New" pitchFamily="49" charset="0"/>
              </a:rPr>
              <a:t>public Vector&lt;Integer&gt; add1(Vector&lt;Integer&gt; nums) {</a:t>
            </a:r>
          </a:p>
          <a:p>
            <a:pPr>
              <a:spcBef>
                <a:spcPct val="50000"/>
              </a:spcBef>
            </a:pPr>
            <a:r>
              <a:rPr lang="en-GB" sz="1800">
                <a:latin typeface="Courier New" pitchFamily="49" charset="0"/>
              </a:rPr>
              <a:t>  return</a:t>
            </a:r>
            <a:endParaRPr lang="en-US" sz="1800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sz="1800">
                <a:latin typeface="Courier New" pitchFamily="49" charset="0"/>
              </a:rPr>
              <a:t>    @Cmp(x + 1) {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ourier New" pitchFamily="49" charset="0"/>
              </a:rPr>
              <a:t>      int x &lt;- nums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ourier New" pitchFamily="49" charset="0"/>
              </a:rPr>
              <a:t>    };</a:t>
            </a:r>
          </a:p>
          <a:p>
            <a:pPr>
              <a:spcBef>
                <a:spcPct val="50000"/>
              </a:spcBef>
            </a:pPr>
            <a:r>
              <a:rPr lang="en-GB" sz="1800">
                <a:latin typeface="Courier New" pitchFamily="49" charset="0"/>
              </a:rPr>
              <a:t>}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364038" y="1546225"/>
            <a:ext cx="4217987" cy="3768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@Reader CallReader {</a:t>
            </a:r>
          </a:p>
          <a:p>
            <a:r>
              <a:rPr lang="en-US" sz="1600">
                <a:latin typeface="Courier New" pitchFamily="49" charset="0"/>
              </a:rPr>
              <a:t>  map(SVCL,ServiceCall)</a:t>
            </a:r>
          </a:p>
          <a:p>
            <a:r>
              <a:rPr lang="en-US" sz="1600">
                <a:latin typeface="Courier New" pitchFamily="49" charset="0"/>
              </a:rPr>
              <a:t>    4-18:CustomerName</a:t>
            </a:r>
          </a:p>
          <a:p>
            <a:r>
              <a:rPr lang="en-US" sz="1600">
                <a:latin typeface="Courier New" pitchFamily="49" charset="0"/>
              </a:rPr>
              <a:t>    19-23:CustomerID</a:t>
            </a:r>
          </a:p>
          <a:p>
            <a:r>
              <a:rPr lang="en-US" sz="1600">
                <a:latin typeface="Courier New" pitchFamily="49" charset="0"/>
              </a:rPr>
              <a:t>    24-27:CallTypeCode</a:t>
            </a:r>
          </a:p>
          <a:p>
            <a:r>
              <a:rPr lang="en-US" sz="1600">
                <a:latin typeface="Courier New" pitchFamily="49" charset="0"/>
              </a:rPr>
              <a:t>    28-35:DataOfCallString</a:t>
            </a:r>
          </a:p>
          <a:p>
            <a:r>
              <a:rPr lang="en-US" sz="1600">
                <a:latin typeface="Courier New" pitchFamily="49" charset="0"/>
              </a:rPr>
              <a:t>  end</a:t>
            </a:r>
          </a:p>
          <a:p>
            <a:r>
              <a:rPr lang="en-US" sz="1600">
                <a:latin typeface="Courier New" pitchFamily="49" charset="0"/>
              </a:rPr>
              <a:t>  map(USGE,Usage)</a:t>
            </a:r>
          </a:p>
          <a:p>
            <a:r>
              <a:rPr lang="en-US" sz="1600">
                <a:latin typeface="Courier New" pitchFamily="49" charset="0"/>
              </a:rPr>
              <a:t>    4-8:CustomerID</a:t>
            </a:r>
          </a:p>
          <a:p>
            <a:r>
              <a:rPr lang="en-US" sz="1600">
                <a:latin typeface="Courier New" pitchFamily="49" charset="0"/>
              </a:rPr>
              <a:t>    9-22:CustomerName</a:t>
            </a:r>
          </a:p>
          <a:p>
            <a:r>
              <a:rPr lang="en-US" sz="1600">
                <a:latin typeface="Courier New" pitchFamily="49" charset="0"/>
              </a:rPr>
              <a:t>    30-30:Cycle</a:t>
            </a:r>
          </a:p>
          <a:p>
            <a:r>
              <a:rPr lang="en-US" sz="1600">
                <a:latin typeface="Courier New" pitchFamily="49" charset="0"/>
              </a:rPr>
              <a:t>    31-36:ReadDate</a:t>
            </a:r>
          </a:p>
          <a:p>
            <a:r>
              <a:rPr lang="en-US" sz="1600">
                <a:latin typeface="Courier New" pitchFamily="49" charset="0"/>
              </a:rPr>
              <a:t>  end</a:t>
            </a:r>
          </a:p>
          <a:p>
            <a:r>
              <a:rPr lang="en-US" sz="1600">
                <a:latin typeface="Courier New" pitchFamily="49" charset="0"/>
              </a:rPr>
              <a:t>  do ServiceCall Usage </a:t>
            </a:r>
          </a:p>
          <a:p>
            <a:r>
              <a:rPr lang="en-GB" sz="1600">
                <a:latin typeface="Courier New" pitchFamily="49" charset="0"/>
              </a:rPr>
              <a:t>}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54013" y="5518150"/>
            <a:ext cx="85217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urier New" pitchFamily="49" charset="0"/>
              </a:rPr>
              <a:t>@EntityBean Order persistAs "ORDER_TABLE" {</a:t>
            </a:r>
          </a:p>
          <a:p>
            <a:r>
              <a:rPr lang="en-US" sz="1800">
                <a:latin typeface="Courier New" pitchFamily="49" charset="0"/>
              </a:rPr>
              <a:t>  private int id persistAs "ORDER_ID" (get,set);</a:t>
            </a:r>
          </a:p>
          <a:p>
            <a:r>
              <a:rPr lang="en-US" sz="1800">
                <a:latin typeface="Courier New" pitchFamily="49" charset="0"/>
              </a:rPr>
              <a:t>  private int address persistAs "SHIPPING_ADDRESS" (get,set);</a:t>
            </a:r>
          </a:p>
          <a:p>
            <a:r>
              <a:rPr lang="en-US" sz="1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89E4-AFBC-4065-9033-31DD6DF38314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Syntax Classes: Technologies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b="1"/>
              <a:t>Grammars</a:t>
            </a:r>
            <a:r>
              <a:rPr lang="en-GB" sz="2800"/>
              <a:t>: basic library; synthesizes abstract syntax; various languages possible.</a:t>
            </a:r>
          </a:p>
          <a:p>
            <a:r>
              <a:rPr lang="en-GB" sz="2800" b="1"/>
              <a:t>AST interface</a:t>
            </a:r>
            <a:r>
              <a:rPr lang="en-GB" sz="2800"/>
              <a:t>: factories; types; eval; compile;… </a:t>
            </a:r>
          </a:p>
          <a:p>
            <a:r>
              <a:rPr lang="en-GB" sz="2800" b="1"/>
              <a:t>Quasi-quotes</a:t>
            </a:r>
            <a:r>
              <a:rPr lang="en-GB" sz="2800"/>
              <a:t>: working with concrete/abstract syntax: </a:t>
            </a:r>
            <a:br>
              <a:rPr lang="en-GB" sz="2800"/>
            </a:br>
            <a:r>
              <a:rPr lang="en-GB" sz="2800"/>
              <a:t>           </a:t>
            </a:r>
            <a:r>
              <a:rPr lang="en-GB" sz="2800">
                <a:latin typeface="Courier New" pitchFamily="49" charset="0"/>
              </a:rPr>
              <a:t>[| &lt;o&gt;.m(&lt;a&gt;,1) |]</a:t>
            </a:r>
          </a:p>
          <a:p>
            <a:r>
              <a:rPr lang="en-GB" sz="2800" b="1"/>
              <a:t>Language</a:t>
            </a:r>
            <a:r>
              <a:rPr lang="en-GB" sz="2800"/>
              <a:t>: </a:t>
            </a:r>
            <a:r>
              <a:rPr lang="en-GB" sz="2800">
                <a:latin typeface="Courier New" pitchFamily="49" charset="0"/>
              </a:rPr>
              <a:t>import</a:t>
            </a:r>
            <a:r>
              <a:rPr lang="en-GB" sz="2800"/>
              <a:t>; </a:t>
            </a:r>
            <a:r>
              <a:rPr lang="en-GB" sz="2800">
                <a:latin typeface="Courier New" pitchFamily="49" charset="0"/>
              </a:rPr>
              <a:t>@</a:t>
            </a:r>
            <a:r>
              <a:rPr lang="en-GB" sz="2800"/>
              <a:t>; grammar; </a:t>
            </a:r>
            <a:r>
              <a:rPr lang="en-GB" sz="2800">
                <a:latin typeface="Courier New" pitchFamily="49" charset="0"/>
              </a:rPr>
              <a:t>[| … |].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6591-7738-4CA0-B489-84A7E52A642A}" type="slidenum">
              <a:rPr lang="en-US"/>
              <a:pPr/>
              <a:t>8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71475"/>
            <a:ext cx="7772400" cy="698500"/>
          </a:xfrm>
        </p:spPr>
        <p:txBody>
          <a:bodyPr/>
          <a:lstStyle/>
          <a:p>
            <a:r>
              <a:rPr lang="en-GB" sz="4000"/>
              <a:t>Review</a:t>
            </a:r>
            <a:endParaRPr lang="en-US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465263"/>
            <a:ext cx="8458200" cy="4630737"/>
          </a:xfrm>
        </p:spPr>
        <p:txBody>
          <a:bodyPr/>
          <a:lstStyle/>
          <a:p>
            <a:r>
              <a:rPr lang="en-GB"/>
              <a:t>Implemented in XMF: commercial tool; open-source (</a:t>
            </a:r>
            <a:r>
              <a:rPr lang="en-GB">
                <a:hlinkClick r:id="rId2"/>
              </a:rPr>
              <a:t>www.ceteva.com</a:t>
            </a:r>
            <a:r>
              <a:rPr lang="en-GB"/>
              <a:t>) </a:t>
            </a:r>
          </a:p>
          <a:p>
            <a:r>
              <a:rPr lang="en-GB"/>
              <a:t>Superlanguages book: (</a:t>
            </a:r>
            <a:r>
              <a:rPr lang="en-GB" sz="2400">
                <a:latin typeface="Courier New" pitchFamily="49" charset="0"/>
                <a:hlinkClick r:id="rId3"/>
              </a:rPr>
              <a:t>www.ceteva.com/docs/Superlanguages.pdf</a:t>
            </a:r>
            <a:r>
              <a:rPr lang="en-GB" sz="2400">
                <a:latin typeface="Courier New" pitchFamily="49" charset="0"/>
              </a:rPr>
              <a:t>) </a:t>
            </a:r>
          </a:p>
          <a:p>
            <a:r>
              <a:rPr lang="en-GB"/>
              <a:t>DSLs require standard technology.</a:t>
            </a:r>
          </a:p>
          <a:p>
            <a:r>
              <a:rPr lang="en-GB"/>
              <a:t>Open up Java to define new languages.</a:t>
            </a:r>
          </a:p>
          <a:p>
            <a:r>
              <a:rPr lang="en-GB"/>
              <a:t>Issues: language interaction; IDE support; analysis tool requirements.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D329-A0B2-4C81-AED8-6639EB20C9F9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Statement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New languages and constructs can/should implement a standard interface to facilitate program analysis.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3792</TotalTime>
  <Words>394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Times New Roman</vt:lpstr>
      <vt:lpstr>Arial</vt:lpstr>
      <vt:lpstr>Courier New</vt:lpstr>
      <vt:lpstr>Default Design</vt:lpstr>
      <vt:lpstr>Beyond Annotations: A Proposal for Extensible Java (XJ)</vt:lpstr>
      <vt:lpstr>Domain Specific Languages</vt:lpstr>
      <vt:lpstr>DSLs: Technology Problems</vt:lpstr>
      <vt:lpstr>DSLs: An OO Proposal</vt:lpstr>
      <vt:lpstr>Syntax Classes: DSL Architecture</vt:lpstr>
      <vt:lpstr>Example DSL Constructs</vt:lpstr>
      <vt:lpstr>Syntax Classes: Technologies</vt:lpstr>
      <vt:lpstr>Review</vt:lpstr>
      <vt:lpstr>Statement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tvustaff</dc:creator>
  <cp:lastModifiedBy>tvustaff</cp:lastModifiedBy>
  <cp:revision>34</cp:revision>
  <dcterms:created xsi:type="dcterms:W3CDTF">1601-01-01T00:00:00Z</dcterms:created>
  <dcterms:modified xsi:type="dcterms:W3CDTF">2009-10-21T08:53:02Z</dcterms:modified>
</cp:coreProperties>
</file>