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72" r:id="rId4"/>
    <p:sldId id="284" r:id="rId5"/>
    <p:sldId id="285" r:id="rId6"/>
    <p:sldId id="265" r:id="rId7"/>
    <p:sldId id="286" r:id="rId8"/>
    <p:sldId id="266" r:id="rId9"/>
    <p:sldId id="267" r:id="rId10"/>
    <p:sldId id="268" r:id="rId11"/>
    <p:sldId id="269" r:id="rId12"/>
    <p:sldId id="273" r:id="rId13"/>
    <p:sldId id="258" r:id="rId14"/>
    <p:sldId id="270" r:id="rId15"/>
    <p:sldId id="271" r:id="rId16"/>
    <p:sldId id="277" r:id="rId17"/>
    <p:sldId id="259" r:id="rId18"/>
    <p:sldId id="260" r:id="rId19"/>
    <p:sldId id="280" r:id="rId20"/>
    <p:sldId id="261" r:id="rId21"/>
    <p:sldId id="262" r:id="rId22"/>
    <p:sldId id="287" r:id="rId23"/>
    <p:sldId id="263" r:id="rId24"/>
    <p:sldId id="288" r:id="rId25"/>
    <p:sldId id="289" r:id="rId26"/>
    <p:sldId id="264" r:id="rId27"/>
    <p:sldId id="278" r:id="rId28"/>
    <p:sldId id="290" r:id="rId29"/>
    <p:sldId id="291" r:id="rId30"/>
    <p:sldId id="292" r:id="rId31"/>
    <p:sldId id="281" r:id="rId32"/>
    <p:sldId id="293" r:id="rId33"/>
    <p:sldId id="283" r:id="rId34"/>
    <p:sldId id="294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2" d="100"/>
          <a:sy n="142" d="100"/>
        </p:scale>
        <p:origin x="-14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1179-1028-4F4D-AF75-0F83B415F58F}" type="datetimeFigureOut">
              <a:rPr lang="en-US" smtClean="0"/>
              <a:pPr/>
              <a:t>4/27/11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9204-023D-0A43-9798-3547E0C99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1179-1028-4F4D-AF75-0F83B415F58F}" type="datetimeFigureOut">
              <a:rPr lang="en-US" smtClean="0"/>
              <a:pPr/>
              <a:t>4/27/11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9204-023D-0A43-9798-3547E0C99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1179-1028-4F4D-AF75-0F83B415F58F}" type="datetimeFigureOut">
              <a:rPr lang="en-US" smtClean="0"/>
              <a:pPr/>
              <a:t>4/27/11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9204-023D-0A43-9798-3547E0C99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1179-1028-4F4D-AF75-0F83B415F58F}" type="datetimeFigureOut">
              <a:rPr lang="en-US" smtClean="0"/>
              <a:pPr/>
              <a:t>4/27/11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9204-023D-0A43-9798-3547E0C99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1179-1028-4F4D-AF75-0F83B415F58F}" type="datetimeFigureOut">
              <a:rPr lang="en-US" smtClean="0"/>
              <a:pPr/>
              <a:t>4/27/11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9204-023D-0A43-9798-3547E0C99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1179-1028-4F4D-AF75-0F83B415F58F}" type="datetimeFigureOut">
              <a:rPr lang="en-US" smtClean="0"/>
              <a:pPr/>
              <a:t>4/27/11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9204-023D-0A43-9798-3547E0C99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1179-1028-4F4D-AF75-0F83B415F58F}" type="datetimeFigureOut">
              <a:rPr lang="en-US" smtClean="0"/>
              <a:pPr/>
              <a:t>4/27/11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9204-023D-0A43-9798-3547E0C99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1179-1028-4F4D-AF75-0F83B415F58F}" type="datetimeFigureOut">
              <a:rPr lang="en-US" smtClean="0"/>
              <a:pPr/>
              <a:t>4/27/11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9204-023D-0A43-9798-3547E0C99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1179-1028-4F4D-AF75-0F83B415F58F}" type="datetimeFigureOut">
              <a:rPr lang="en-US" smtClean="0"/>
              <a:pPr/>
              <a:t>4/27/11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9204-023D-0A43-9798-3547E0C99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1179-1028-4F4D-AF75-0F83B415F58F}" type="datetimeFigureOut">
              <a:rPr lang="en-US" smtClean="0"/>
              <a:pPr/>
              <a:t>4/27/11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9204-023D-0A43-9798-3547E0C99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1179-1028-4F4D-AF75-0F83B415F58F}" type="datetimeFigureOut">
              <a:rPr lang="en-US" smtClean="0"/>
              <a:pPr/>
              <a:t>4/27/11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69204-023D-0A43-9798-3547E0C99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71179-1028-4F4D-AF75-0F83B415F58F}" type="datetimeFigureOut">
              <a:rPr lang="en-US" smtClean="0"/>
              <a:pPr/>
              <a:t>4/27/11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69204-023D-0A43-9798-3547E0C99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.barn@mdx.ac.uk" TargetMode="External"/><Relationship Id="rId4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t.n.clark@mdx.ac.u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Reverse Engineering as </a:t>
            </a:r>
            <a:r>
              <a:rPr lang="en-US" dirty="0" smtClean="0"/>
              <a:t>Theory Building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Tony Clark </a:t>
            </a:r>
            <a:r>
              <a:rPr lang="en-US" dirty="0" smtClean="0">
                <a:hlinkClick r:id="rId2"/>
              </a:rPr>
              <a:t>t.n.clark@mdx.ac.uk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Balbir</a:t>
            </a:r>
            <a:r>
              <a:rPr lang="en-US" dirty="0" smtClean="0"/>
              <a:t> Barn </a:t>
            </a:r>
            <a:r>
              <a:rPr lang="en-US" dirty="0" smtClean="0">
                <a:hlinkClick r:id="rId3"/>
              </a:rPr>
              <a:t>b.barn@mdx.ac.uk</a:t>
            </a:r>
            <a:r>
              <a:rPr lang="en-US" dirty="0" smtClean="0"/>
              <a:t> </a:t>
            </a:r>
          </a:p>
          <a:p>
            <a:r>
              <a:rPr lang="en-US" dirty="0" smtClean="0"/>
              <a:t>School of Engineering and Information Sciences</a:t>
            </a:r>
          </a:p>
          <a:p>
            <a:r>
              <a:rPr lang="en-US" dirty="0" smtClean="0"/>
              <a:t>University Of Middlesex</a:t>
            </a:r>
          </a:p>
          <a:p>
            <a:r>
              <a:rPr lang="en-US" dirty="0" smtClean="0"/>
              <a:t>London, UK</a:t>
            </a:r>
          </a:p>
          <a:p>
            <a:endParaRPr lang="en-US" dirty="0"/>
          </a:p>
        </p:txBody>
      </p:sp>
      <p:pic>
        <p:nvPicPr>
          <p:cNvPr id="4" name="Picture 3" descr="MC900044888(2).WM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796" y="389601"/>
            <a:ext cx="1950023" cy="1964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currently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 smtClean="0"/>
              <a:t>Program Code</a:t>
            </a:r>
            <a:r>
              <a:rPr lang="en-US" dirty="0" smtClean="0"/>
              <a:t>:</a:t>
            </a:r>
          </a:p>
          <a:p>
            <a:r>
              <a:rPr lang="en-US" dirty="0" smtClean="0"/>
              <a:t>Just look at the code.</a:t>
            </a:r>
          </a:p>
          <a:p>
            <a:r>
              <a:rPr lang="en-US" dirty="0" smtClean="0"/>
              <a:t>Misunderstandings because:</a:t>
            </a:r>
          </a:p>
          <a:p>
            <a:pPr lvl="1"/>
            <a:r>
              <a:rPr lang="en-US" dirty="0" smtClean="0"/>
              <a:t>the domain is weakly represented in the code.</a:t>
            </a:r>
          </a:p>
          <a:p>
            <a:pPr lvl="1"/>
            <a:r>
              <a:rPr lang="en-US" dirty="0" smtClean="0"/>
              <a:t>unable to articulate questions.</a:t>
            </a:r>
          </a:p>
          <a:p>
            <a:pPr>
              <a:buNone/>
            </a:pPr>
            <a:r>
              <a:rPr lang="en-US" b="1" dirty="0" smtClean="0"/>
              <a:t>UML Models</a:t>
            </a:r>
            <a:r>
              <a:rPr lang="en-US" dirty="0" smtClean="0"/>
              <a:t>:</a:t>
            </a:r>
          </a:p>
          <a:p>
            <a:r>
              <a:rPr lang="en-US" dirty="0" smtClean="0"/>
              <a:t>Weakly expressive:</a:t>
            </a:r>
          </a:p>
          <a:p>
            <a:pPr lvl="1"/>
            <a:r>
              <a:rPr lang="en-US" dirty="0" smtClean="0"/>
              <a:t>Static models are OK.</a:t>
            </a:r>
          </a:p>
          <a:p>
            <a:pPr lvl="1"/>
            <a:r>
              <a:rPr lang="en-US" dirty="0" smtClean="0"/>
              <a:t>Dynamic models lack completeness.</a:t>
            </a:r>
          </a:p>
          <a:p>
            <a:r>
              <a:rPr lang="en-US" dirty="0" smtClean="0"/>
              <a:t>Meaning is bound up with translations to code.</a:t>
            </a:r>
          </a:p>
          <a:p>
            <a:r>
              <a:rPr lang="en-US" dirty="0" smtClean="0"/>
              <a:t>Modularity cannot be applied to understanding: have to state the whole thing – no real views.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Naur’s</a:t>
            </a:r>
            <a:r>
              <a:rPr lang="en-US" dirty="0" smtClean="0"/>
              <a:t> Thesis Applied to Modelling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What’s the difference between </a:t>
            </a:r>
            <a:r>
              <a:rPr lang="en-US" dirty="0" err="1" smtClean="0"/>
              <a:t>modelling</a:t>
            </a:r>
            <a:r>
              <a:rPr lang="en-US" dirty="0" smtClean="0"/>
              <a:t> and programming?</a:t>
            </a:r>
          </a:p>
          <a:p>
            <a:r>
              <a:rPr lang="en-US" dirty="0" smtClean="0"/>
              <a:t>If programming is the construction of a theory that is then mapped to an implementation (theory) then: </a:t>
            </a:r>
            <a:r>
              <a:rPr lang="en-US" i="1" dirty="0" smtClean="0"/>
              <a:t>Modelling smells like programming to 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What’s the difference between </a:t>
            </a:r>
            <a:r>
              <a:rPr lang="en-US" dirty="0" err="1" smtClean="0"/>
              <a:t>modelling</a:t>
            </a:r>
            <a:r>
              <a:rPr lang="en-US" dirty="0" smtClean="0"/>
              <a:t> and </a:t>
            </a:r>
            <a:r>
              <a:rPr lang="en-US" i="1" dirty="0" smtClean="0"/>
              <a:t>domain specific </a:t>
            </a:r>
            <a:r>
              <a:rPr lang="en-US" dirty="0" err="1" smtClean="0"/>
              <a:t>modelling</a:t>
            </a:r>
            <a:r>
              <a:rPr lang="en-US" dirty="0" smtClean="0"/>
              <a:t>?</a:t>
            </a:r>
          </a:p>
          <a:p>
            <a:r>
              <a:rPr lang="en-US" dirty="0" smtClean="0"/>
              <a:t>A theory building framework gives us a context in which this can be analyzed.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4259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Approach</a:t>
            </a:r>
            <a:r>
              <a:rPr lang="en-US" dirty="0" smtClean="0"/>
              <a:t>: Building theories about an application.</a:t>
            </a:r>
            <a:endParaRPr lang="en-US" dirty="0"/>
          </a:p>
        </p:txBody>
      </p:sp>
      <p:pic>
        <p:nvPicPr>
          <p:cNvPr id="3" name="Picture 2" descr="MC900044888(2)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997" y="405916"/>
            <a:ext cx="2076830" cy="2091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25"/>
            <a:ext cx="8229600" cy="1143000"/>
          </a:xfrm>
        </p:spPr>
        <p:txBody>
          <a:bodyPr/>
          <a:lstStyle/>
          <a:p>
            <a:r>
              <a:rPr lang="en-US" dirty="0" smtClean="0"/>
              <a:t>Theory Building Process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2979024"/>
            <a:ext cx="91440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Source</a:t>
            </a:r>
          </a:p>
          <a:p>
            <a:pPr algn="ctr"/>
            <a:r>
              <a:rPr lang="en-US" dirty="0" smtClean="0"/>
              <a:t>Code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71600" y="2064625"/>
            <a:ext cx="1474427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System </a:t>
            </a:r>
          </a:p>
          <a:p>
            <a:pPr algn="ctr"/>
            <a:r>
              <a:rPr lang="en-US" dirty="0" smtClean="0"/>
              <a:t>Executions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062991" y="2979024"/>
            <a:ext cx="1897778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Models</a:t>
            </a:r>
          </a:p>
          <a:p>
            <a:pPr algn="ctr"/>
            <a:r>
              <a:rPr lang="en-US" dirty="0" smtClean="0"/>
              <a:t>(static, dynamic, security, etc.)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960846" y="4939215"/>
            <a:ext cx="1503623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Expert</a:t>
            </a:r>
          </a:p>
          <a:p>
            <a:pPr algn="ctr"/>
            <a:r>
              <a:rPr lang="en-US" dirty="0" smtClean="0"/>
              <a:t>Knowledge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451882" y="1048032"/>
            <a:ext cx="1333098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User</a:t>
            </a:r>
          </a:p>
          <a:p>
            <a:pPr algn="ctr"/>
            <a:r>
              <a:rPr lang="en-US" dirty="0" smtClean="0"/>
              <a:t>Interface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371600" y="3893424"/>
            <a:ext cx="1824785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Documentation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6" idx="1"/>
            <a:endCxn id="4" idx="3"/>
          </p:cNvCxnSpPr>
          <p:nvPr/>
        </p:nvCxnSpPr>
        <p:spPr>
          <a:xfrm rot="10800000">
            <a:off x="1371601" y="3436224"/>
            <a:ext cx="2691391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hape 15"/>
          <p:cNvCxnSpPr>
            <a:stCxn id="6" idx="0"/>
            <a:endCxn id="5" idx="3"/>
          </p:cNvCxnSpPr>
          <p:nvPr/>
        </p:nvCxnSpPr>
        <p:spPr>
          <a:xfrm rot="16200000" flipV="1">
            <a:off x="3700355" y="1667498"/>
            <a:ext cx="457199" cy="216585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hape 17"/>
          <p:cNvCxnSpPr>
            <a:stCxn id="6" idx="0"/>
            <a:endCxn id="8" idx="3"/>
          </p:cNvCxnSpPr>
          <p:nvPr/>
        </p:nvCxnSpPr>
        <p:spPr>
          <a:xfrm rot="16200000" flipV="1">
            <a:off x="3661534" y="1628678"/>
            <a:ext cx="1473792" cy="1226900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hape 19"/>
          <p:cNvCxnSpPr>
            <a:stCxn id="6" idx="2"/>
            <a:endCxn id="9" idx="3"/>
          </p:cNvCxnSpPr>
          <p:nvPr/>
        </p:nvCxnSpPr>
        <p:spPr>
          <a:xfrm rot="5400000">
            <a:off x="3875533" y="3214277"/>
            <a:ext cx="457200" cy="181549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hape 22"/>
          <p:cNvCxnSpPr>
            <a:stCxn id="6" idx="2"/>
            <a:endCxn id="7" idx="3"/>
          </p:cNvCxnSpPr>
          <p:nvPr/>
        </p:nvCxnSpPr>
        <p:spPr>
          <a:xfrm rot="5400000">
            <a:off x="3486680" y="3871214"/>
            <a:ext cx="1502991" cy="154741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7323670" y="2980614"/>
            <a:ext cx="1323151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Theorems</a:t>
            </a:r>
          </a:p>
          <a:p>
            <a:pPr algn="ctr"/>
            <a:r>
              <a:rPr lang="en-US" dirty="0" smtClean="0"/>
              <a:t>(aspects)</a:t>
            </a:r>
            <a:endParaRPr lang="en-US" dirty="0"/>
          </a:p>
        </p:txBody>
      </p:sp>
      <p:cxnSp>
        <p:nvCxnSpPr>
          <p:cNvPr id="31" name="Straight Arrow Connector 30"/>
          <p:cNvCxnSpPr>
            <a:stCxn id="29" idx="1"/>
            <a:endCxn id="6" idx="3"/>
          </p:cNvCxnSpPr>
          <p:nvPr/>
        </p:nvCxnSpPr>
        <p:spPr>
          <a:xfrm rot="10800000">
            <a:off x="5960770" y="3436224"/>
            <a:ext cx="1362901" cy="15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7323670" y="4379822"/>
            <a:ext cx="1323150" cy="9144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Partial</a:t>
            </a:r>
          </a:p>
          <a:p>
            <a:pPr algn="ctr"/>
            <a:r>
              <a:rPr lang="en-US" dirty="0" smtClean="0"/>
              <a:t>Theories</a:t>
            </a:r>
            <a:endParaRPr lang="en-US" dirty="0"/>
          </a:p>
        </p:txBody>
      </p:sp>
      <p:cxnSp>
        <p:nvCxnSpPr>
          <p:cNvPr id="36" name="Straight Arrow Connector 35"/>
          <p:cNvCxnSpPr>
            <a:stCxn id="29" idx="2"/>
            <a:endCxn id="34" idx="0"/>
          </p:cNvCxnSpPr>
          <p:nvPr/>
        </p:nvCxnSpPr>
        <p:spPr>
          <a:xfrm rot="5400000">
            <a:off x="7742842" y="4137418"/>
            <a:ext cx="484808" cy="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/>
          <p:cNvSpPr/>
          <p:nvPr/>
        </p:nvSpPr>
        <p:spPr>
          <a:xfrm>
            <a:off x="7411258" y="5728693"/>
            <a:ext cx="1143315" cy="91032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Theory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34" idx="2"/>
            <a:endCxn id="37" idx="0"/>
          </p:cNvCxnSpPr>
          <p:nvPr/>
        </p:nvCxnSpPr>
        <p:spPr>
          <a:xfrm rot="5400000">
            <a:off x="7766846" y="5510293"/>
            <a:ext cx="434471" cy="23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40" descr="MC900044888(2)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983" y="5513207"/>
            <a:ext cx="1335187" cy="1344793"/>
          </a:xfrm>
          <a:prstGeom prst="rect">
            <a:avLst/>
          </a:prstGeom>
        </p:spPr>
      </p:pic>
      <p:cxnSp>
        <p:nvCxnSpPr>
          <p:cNvPr id="43" name="Straight Arrow Connector 42"/>
          <p:cNvCxnSpPr>
            <a:stCxn id="41" idx="3"/>
            <a:endCxn id="37" idx="1"/>
          </p:cNvCxnSpPr>
          <p:nvPr/>
        </p:nvCxnSpPr>
        <p:spPr>
          <a:xfrm flipV="1">
            <a:off x="6311170" y="6183854"/>
            <a:ext cx="1100088" cy="1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858619" y="1135899"/>
            <a:ext cx="1438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observation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460705" y="2152492"/>
            <a:ext cx="1368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interaction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772526" y="3066892"/>
            <a:ext cx="1266693" cy="369332"/>
          </a:xfrm>
          <a:prstGeom prst="rect">
            <a:avLst/>
          </a:prstGeom>
          <a:ln>
            <a:noFill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inspection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01352" y="3981293"/>
            <a:ext cx="1764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comprehension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77638" y="5012485"/>
            <a:ext cx="1318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acquisition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960770" y="2980614"/>
            <a:ext cx="1430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formulation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58767" y="3981293"/>
            <a:ext cx="1424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abstraction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36257" y="5359361"/>
            <a:ext cx="1441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aggregation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28784" y="5211749"/>
            <a:ext cx="85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slicing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34832" y="3801766"/>
            <a:ext cx="122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grounding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71600" y="3403958"/>
            <a:ext cx="1520068" cy="369332"/>
          </a:xfrm>
          <a:prstGeom prst="rect">
            <a:avLst/>
          </a:prstGeom>
          <a:ln>
            <a:noFill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modification</a:t>
            </a:r>
            <a:endParaRPr lang="en-US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theory?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600200"/>
            <a:ext cx="8686800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theorem</a:t>
            </a:r>
            <a:r>
              <a:rPr lang="en-US" dirty="0" smtClean="0"/>
              <a:t>: true or false statements.</a:t>
            </a:r>
          </a:p>
          <a:p>
            <a:r>
              <a:rPr lang="en-US" b="1" dirty="0" smtClean="0"/>
              <a:t>theory</a:t>
            </a:r>
            <a:r>
              <a:rPr lang="en-US" dirty="0" smtClean="0"/>
              <a:t>: collections of theorems.</a:t>
            </a:r>
          </a:p>
          <a:p>
            <a:r>
              <a:rPr lang="en-US" b="1" dirty="0" smtClean="0"/>
              <a:t>axioms</a:t>
            </a:r>
            <a:r>
              <a:rPr lang="en-US" dirty="0" smtClean="0"/>
              <a:t>: statements that are givens.</a:t>
            </a:r>
          </a:p>
          <a:p>
            <a:r>
              <a:rPr lang="en-US" b="1" dirty="0" smtClean="0"/>
              <a:t>rules</a:t>
            </a:r>
            <a:r>
              <a:rPr lang="en-US" dirty="0" smtClean="0"/>
              <a:t>: ways of constructing theorems.</a:t>
            </a:r>
          </a:p>
          <a:p>
            <a:r>
              <a:rPr lang="en-US" b="1" dirty="0" smtClean="0"/>
              <a:t>mappings</a:t>
            </a:r>
            <a:r>
              <a:rPr lang="en-US" dirty="0" smtClean="0"/>
              <a:t>: between theories (and theorems)</a:t>
            </a:r>
          </a:p>
          <a:p>
            <a:r>
              <a:rPr lang="en-US" b="1" dirty="0" smtClean="0"/>
              <a:t>combinations</a:t>
            </a:r>
            <a:r>
              <a:rPr lang="en-US" dirty="0" smtClean="0"/>
              <a:t>: composing theories (and theorems).</a:t>
            </a:r>
          </a:p>
          <a:p>
            <a:r>
              <a:rPr lang="en-US" b="1" dirty="0" smtClean="0"/>
              <a:t>initial</a:t>
            </a:r>
            <a:r>
              <a:rPr lang="en-US" dirty="0" smtClean="0"/>
              <a:t>: an initial theory maps to all the others.</a:t>
            </a:r>
          </a:p>
          <a:p>
            <a:r>
              <a:rPr lang="en-US" b="1" dirty="0" smtClean="0"/>
              <a:t>terminal</a:t>
            </a:r>
            <a:r>
              <a:rPr lang="en-US" dirty="0" smtClean="0"/>
              <a:t>: every theory maps to a terminal theory.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672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Being Concrete</a:t>
            </a:r>
            <a:r>
              <a:rPr lang="en-US" dirty="0" smtClean="0"/>
              <a:t>: Aspects of a Simple </a:t>
            </a:r>
            <a:r>
              <a:rPr lang="en-US" dirty="0"/>
              <a:t>C</a:t>
            </a:r>
            <a:r>
              <a:rPr lang="en-US" dirty="0" smtClean="0"/>
              <a:t>ase </a:t>
            </a:r>
            <a:r>
              <a:rPr lang="en-US" dirty="0"/>
              <a:t>S</a:t>
            </a:r>
            <a:r>
              <a:rPr lang="en-US" dirty="0" smtClean="0"/>
              <a:t>tudy</a:t>
            </a:r>
            <a:endParaRPr lang="en-US" dirty="0"/>
          </a:p>
        </p:txBody>
      </p:sp>
      <p:pic>
        <p:nvPicPr>
          <p:cNvPr id="3" name="Picture 2" descr="process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652" y="5195849"/>
            <a:ext cx="2400976" cy="1583587"/>
          </a:xfrm>
          <a:prstGeom prst="rect">
            <a:avLst/>
          </a:prstGeom>
        </p:spPr>
      </p:pic>
      <p:pic>
        <p:nvPicPr>
          <p:cNvPr id="4" name="Picture 3" descr="MC900044888(2)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997" y="405916"/>
            <a:ext cx="2076830" cy="2091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 Requirement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Software maintenance contract with a Library.</a:t>
            </a:r>
          </a:p>
          <a:p>
            <a:r>
              <a:rPr lang="en-US" dirty="0" smtClean="0"/>
              <a:t>They have software controlling borrowings at multiple terminals.</a:t>
            </a:r>
          </a:p>
          <a:p>
            <a:r>
              <a:rPr lang="en-US" dirty="0" smtClean="0"/>
              <a:t>Originally sourced from a third party.</a:t>
            </a:r>
          </a:p>
          <a:p>
            <a:r>
              <a:rPr lang="en-US" dirty="0" smtClean="0"/>
              <a:t>They have lost the documentation.</a:t>
            </a:r>
          </a:p>
          <a:p>
            <a:r>
              <a:rPr lang="en-US" dirty="0" smtClean="0"/>
              <a:t>They have the source code.</a:t>
            </a:r>
          </a:p>
          <a:p>
            <a:r>
              <a:rPr lang="en-US" dirty="0" smtClean="0"/>
              <a:t>Occasionally they have noticed books going missing.</a:t>
            </a:r>
          </a:p>
          <a:p>
            <a:r>
              <a:rPr lang="en-US" dirty="0" smtClean="0"/>
              <a:t>Under the contract your company needs to identify and fix the problem.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43"/>
            <a:ext cx="8229600" cy="1143000"/>
          </a:xfrm>
        </p:spPr>
        <p:txBody>
          <a:bodyPr/>
          <a:lstStyle/>
          <a:p>
            <a:r>
              <a:rPr lang="en-US" dirty="0" smtClean="0"/>
              <a:t>Library Source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2224" y="965069"/>
            <a:ext cx="6441776" cy="51958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dirty="0">
                <a:latin typeface="Courier"/>
                <a:cs typeface="Courier"/>
              </a:rPr>
              <a:t>class Library </a:t>
            </a:r>
            <a:r>
              <a:rPr lang="en-US" sz="1600" dirty="0" smtClean="0">
                <a:latin typeface="Courier"/>
                <a:cs typeface="Courier"/>
              </a:rPr>
              <a:t>{</a:t>
            </a:r>
          </a:p>
          <a:p>
            <a:pPr>
              <a:buNone/>
            </a:pPr>
            <a:endParaRPr lang="en-US" sz="16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  Vector&lt;Reader&gt; readers;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  Vector&lt;Book&gt; books;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  </a:t>
            </a:r>
            <a:r>
              <a:rPr lang="en-US" sz="1600" dirty="0" err="1" smtClean="0">
                <a:latin typeface="Courier"/>
                <a:cs typeface="Courier"/>
              </a:rPr>
              <a:t>Hashtable</a:t>
            </a:r>
            <a:r>
              <a:rPr lang="en-US" sz="1600" dirty="0" smtClean="0">
                <a:latin typeface="Courier"/>
                <a:cs typeface="Courier"/>
              </a:rPr>
              <a:t>&lt;</a:t>
            </a:r>
            <a:r>
              <a:rPr lang="en-US" sz="1600" dirty="0" err="1" smtClean="0">
                <a:latin typeface="Courier"/>
                <a:cs typeface="Courier"/>
              </a:rPr>
              <a:t>Reader,Book</a:t>
            </a:r>
            <a:r>
              <a:rPr lang="en-US" sz="1600" dirty="0" smtClean="0">
                <a:latin typeface="Courier"/>
                <a:cs typeface="Courier"/>
              </a:rPr>
              <a:t>[]&gt; borrows;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  </a:t>
            </a:r>
            <a:r>
              <a:rPr lang="en-US" sz="1600" dirty="0" err="1" smtClean="0">
                <a:latin typeface="Courier"/>
                <a:cs typeface="Courier"/>
              </a:rPr>
              <a:t>int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  <a:r>
              <a:rPr lang="en-US" sz="1600" dirty="0" err="1" smtClean="0">
                <a:latin typeface="Courier"/>
                <a:cs typeface="Courier"/>
              </a:rPr>
              <a:t>nextReaderId</a:t>
            </a:r>
            <a:r>
              <a:rPr lang="en-US" sz="1600" dirty="0" smtClean="0">
                <a:latin typeface="Courier"/>
                <a:cs typeface="Courier"/>
              </a:rPr>
              <a:t>;</a:t>
            </a:r>
          </a:p>
          <a:p>
            <a:pPr>
              <a:buNone/>
            </a:pPr>
            <a:endParaRPr lang="en-US" sz="16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public </a:t>
            </a:r>
            <a:r>
              <a:rPr lang="en-US" sz="1600" dirty="0">
                <a:latin typeface="Courier"/>
                <a:cs typeface="Courier"/>
              </a:rPr>
              <a:t>void </a:t>
            </a:r>
            <a:r>
              <a:rPr lang="en-US" sz="1600" dirty="0" err="1">
                <a:latin typeface="Courier"/>
                <a:cs typeface="Courier"/>
              </a:rPr>
              <a:t>handle(Message</a:t>
            </a: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err="1">
                <a:latin typeface="Courier"/>
                <a:cs typeface="Courier"/>
              </a:rPr>
              <a:t>m</a:t>
            </a:r>
            <a:r>
              <a:rPr lang="en-US" sz="1600" dirty="0">
                <a:latin typeface="Courier"/>
                <a:cs typeface="Courier"/>
              </a:rPr>
              <a:t>) {</a:t>
            </a:r>
          </a:p>
          <a:p>
            <a:pPr>
              <a:buNone/>
            </a:pP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</a:t>
            </a:r>
            <a:r>
              <a:rPr lang="en-US" sz="1600" dirty="0" err="1">
                <a:latin typeface="Courier"/>
                <a:cs typeface="Courier"/>
              </a:rPr>
              <a:t>switch(m.id</a:t>
            </a:r>
            <a:r>
              <a:rPr lang="en-US" sz="1600" dirty="0">
                <a:latin typeface="Courier"/>
                <a:cs typeface="Courier"/>
              </a:rPr>
              <a:t>) {</a:t>
            </a:r>
          </a:p>
          <a:p>
            <a:pPr>
              <a:buNone/>
            </a:pP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</a:t>
            </a:r>
            <a:r>
              <a:rPr lang="en-US" sz="1600" dirty="0">
                <a:latin typeface="Courier"/>
                <a:cs typeface="Courier"/>
              </a:rPr>
              <a:t>case REGISTER:</a:t>
            </a:r>
          </a:p>
          <a:p>
            <a:pPr>
              <a:buNone/>
            </a:pP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  </a:t>
            </a:r>
            <a:r>
              <a:rPr lang="en-US" sz="1600" dirty="0" err="1">
                <a:latin typeface="Courier"/>
                <a:cs typeface="Courier"/>
              </a:rPr>
              <a:t>register(m</a:t>
            </a:r>
            <a:r>
              <a:rPr lang="en-US" sz="1600" dirty="0">
                <a:latin typeface="Courier"/>
                <a:cs typeface="Courier"/>
              </a:rPr>
              <a:t>);</a:t>
            </a:r>
          </a:p>
          <a:p>
            <a:pPr>
              <a:buNone/>
            </a:pP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  </a:t>
            </a:r>
            <a:r>
              <a:rPr lang="en-US" sz="1600" dirty="0">
                <a:latin typeface="Courier"/>
                <a:cs typeface="Courier"/>
              </a:rPr>
              <a:t>break;</a:t>
            </a:r>
          </a:p>
          <a:p>
            <a:pPr>
              <a:buNone/>
            </a:pP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</a:t>
            </a:r>
            <a:r>
              <a:rPr lang="en-US" sz="1600" dirty="0">
                <a:latin typeface="Courier"/>
                <a:cs typeface="Courier"/>
              </a:rPr>
              <a:t>case ADD_BOOK:</a:t>
            </a:r>
          </a:p>
          <a:p>
            <a:pPr>
              <a:buNone/>
            </a:pP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  </a:t>
            </a:r>
            <a:r>
              <a:rPr lang="en-US" sz="1600" dirty="0" err="1">
                <a:latin typeface="Courier"/>
                <a:cs typeface="Courier"/>
              </a:rPr>
              <a:t>add_book(m</a:t>
            </a:r>
            <a:r>
              <a:rPr lang="en-US" sz="1600" dirty="0">
                <a:latin typeface="Courier"/>
                <a:cs typeface="Courier"/>
              </a:rPr>
              <a:t>);</a:t>
            </a:r>
          </a:p>
          <a:p>
            <a:pPr>
              <a:buNone/>
            </a:pP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  </a:t>
            </a:r>
            <a:r>
              <a:rPr lang="en-US" sz="1600" dirty="0">
                <a:latin typeface="Courier"/>
                <a:cs typeface="Courier"/>
              </a:rPr>
              <a:t>break;</a:t>
            </a:r>
          </a:p>
          <a:p>
            <a:pPr>
              <a:buNone/>
            </a:pP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</a:t>
            </a:r>
            <a:r>
              <a:rPr lang="en-US" sz="1600" dirty="0">
                <a:latin typeface="Courier"/>
                <a:cs typeface="Courier"/>
              </a:rPr>
              <a:t>case BORROW:</a:t>
            </a:r>
          </a:p>
          <a:p>
            <a:pPr>
              <a:buNone/>
            </a:pP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  </a:t>
            </a:r>
            <a:r>
              <a:rPr lang="en-US" sz="1600" dirty="0" err="1">
                <a:latin typeface="Courier"/>
                <a:cs typeface="Courier"/>
              </a:rPr>
              <a:t>borrow(m</a:t>
            </a:r>
            <a:r>
              <a:rPr lang="en-US" sz="1600" dirty="0">
                <a:latin typeface="Courier"/>
                <a:cs typeface="Courier"/>
              </a:rPr>
              <a:t>);</a:t>
            </a:r>
          </a:p>
          <a:p>
            <a:pPr>
              <a:buNone/>
            </a:pP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    </a:t>
            </a:r>
            <a:r>
              <a:rPr lang="en-US" sz="1600" dirty="0">
                <a:latin typeface="Courier"/>
                <a:cs typeface="Courier"/>
              </a:rPr>
              <a:t>break</a:t>
            </a:r>
            <a:r>
              <a:rPr lang="en-US" sz="1600" dirty="0" smtClean="0">
                <a:latin typeface="Courier"/>
                <a:cs typeface="Courier"/>
              </a:rPr>
              <a:t>;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      ...</a:t>
            </a:r>
          </a:p>
          <a:p>
            <a:pPr>
              <a:buNone/>
            </a:pP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  </a:t>
            </a:r>
            <a:r>
              <a:rPr lang="en-US" sz="1600" dirty="0">
                <a:latin typeface="Courier"/>
                <a:cs typeface="Courier"/>
              </a:rPr>
              <a:t>}</a:t>
            </a:r>
          </a:p>
          <a:p>
            <a:pPr>
              <a:buNone/>
            </a:pPr>
            <a:r>
              <a:rPr lang="en-US" sz="1600" dirty="0">
                <a:latin typeface="Courier"/>
                <a:cs typeface="Courier"/>
              </a:rPr>
              <a:t> </a:t>
            </a:r>
            <a:r>
              <a:rPr lang="en-US" sz="1600" dirty="0" smtClean="0">
                <a:latin typeface="Courier"/>
                <a:cs typeface="Courier"/>
              </a:rPr>
              <a:t> }</a:t>
            </a:r>
          </a:p>
          <a:p>
            <a:pPr>
              <a:buNone/>
            </a:pPr>
            <a:r>
              <a:rPr lang="en-US" sz="1600" dirty="0" smtClean="0">
                <a:latin typeface="Courier"/>
                <a:cs typeface="Courier"/>
              </a:rPr>
              <a:t>  ...</a:t>
            </a:r>
          </a:p>
          <a:p>
            <a:pPr>
              <a:buNone/>
            </a:pPr>
            <a:r>
              <a:rPr lang="en-US" sz="1600" dirty="0">
                <a:latin typeface="Courier"/>
                <a:cs typeface="Courier"/>
              </a:rPr>
              <a:t>}</a:t>
            </a:r>
          </a:p>
        </p:txBody>
      </p:sp>
      <p:sp>
        <p:nvSpPr>
          <p:cNvPr id="7" name="Left Arrow 6"/>
          <p:cNvSpPr/>
          <p:nvPr/>
        </p:nvSpPr>
        <p:spPr>
          <a:xfrm rot="10800000" flipV="1">
            <a:off x="457200" y="1814401"/>
            <a:ext cx="2011045" cy="75744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 state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 rot="10800000" flipV="1">
            <a:off x="782610" y="2802806"/>
            <a:ext cx="2169189" cy="78428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entry </a:t>
            </a:r>
            <a:r>
              <a:rPr lang="en-US" dirty="0"/>
              <a:t>point</a:t>
            </a:r>
          </a:p>
        </p:txBody>
      </p:sp>
      <p:sp>
        <p:nvSpPr>
          <p:cNvPr id="10" name="Left Brace 9"/>
          <p:cNvSpPr/>
          <p:nvPr/>
        </p:nvSpPr>
        <p:spPr>
          <a:xfrm>
            <a:off x="2702224" y="1731565"/>
            <a:ext cx="155448" cy="101577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2951799" y="3766573"/>
            <a:ext cx="155448" cy="28085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10800000" flipV="1">
            <a:off x="533035" y="4676354"/>
            <a:ext cx="2169189" cy="78428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interface</a:t>
            </a:r>
            <a:endParaRPr lang="en-US" dirty="0"/>
          </a:p>
        </p:txBody>
      </p:sp>
      <p:pic>
        <p:nvPicPr>
          <p:cNvPr id="9" name="Picture 8" descr="process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699" y="5068827"/>
            <a:ext cx="2561650" cy="1689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6170" y="1600200"/>
            <a:ext cx="718783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>
                <a:latin typeface="Courier"/>
                <a:cs typeface="Courier"/>
              </a:rPr>
              <a:t>public void </a:t>
            </a:r>
            <a:r>
              <a:rPr lang="en-US" sz="2400" dirty="0" err="1">
                <a:latin typeface="Courier"/>
                <a:cs typeface="Courier"/>
              </a:rPr>
              <a:t>register(Message</a:t>
            </a: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err="1">
                <a:latin typeface="Courier"/>
                <a:cs typeface="Courier"/>
              </a:rPr>
              <a:t>m</a:t>
            </a:r>
            <a:r>
              <a:rPr lang="en-US" sz="2400" dirty="0">
                <a:latin typeface="Courier"/>
                <a:cs typeface="Courier"/>
              </a:rPr>
              <a:t>) {</a:t>
            </a:r>
          </a:p>
          <a:p>
            <a:pPr>
              <a:buNone/>
            </a:pP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Courier"/>
                <a:cs typeface="Courier"/>
              </a:rPr>
              <a:t> String </a:t>
            </a:r>
            <a:r>
              <a:rPr lang="en-US" sz="2400" dirty="0">
                <a:latin typeface="Courier"/>
                <a:cs typeface="Courier"/>
              </a:rPr>
              <a:t>name =</a:t>
            </a:r>
            <a:r>
              <a:rPr lang="en-US" sz="2400" dirty="0" smtClean="0">
                <a:latin typeface="Courier"/>
                <a:cs typeface="Courier"/>
              </a:rPr>
              <a:t> (String)m</a:t>
            </a:r>
            <a:r>
              <a:rPr lang="en-US" sz="2400" dirty="0">
                <a:latin typeface="Courier"/>
                <a:cs typeface="Courier"/>
              </a:rPr>
              <a:t>.getData(0)</a:t>
            </a:r>
            <a:r>
              <a:rPr lang="en-US" sz="2400" dirty="0" smtClean="0">
                <a:latin typeface="Courier"/>
                <a:cs typeface="Courier"/>
              </a:rPr>
              <a:t>;</a:t>
            </a:r>
          </a:p>
          <a:p>
            <a:pPr>
              <a:buNone/>
            </a:pPr>
            <a:endParaRPr lang="en-US" sz="24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2400" dirty="0" smtClean="0">
                <a:latin typeface="Courier"/>
                <a:cs typeface="Courier"/>
              </a:rPr>
              <a:t>  </a:t>
            </a:r>
            <a:r>
              <a:rPr lang="en-US" sz="2400" dirty="0" err="1" smtClean="0">
                <a:latin typeface="Courier"/>
                <a:cs typeface="Courier"/>
              </a:rPr>
              <a:t>if</a:t>
            </a:r>
            <a:r>
              <a:rPr lang="en-US" sz="2400" dirty="0" err="1">
                <a:latin typeface="Courier"/>
                <a:cs typeface="Courier"/>
              </a:rPr>
              <a:t>(hasReader(name</a:t>
            </a:r>
            <a:r>
              <a:rPr lang="en-US" sz="2400" dirty="0">
                <a:latin typeface="Courier"/>
                <a:cs typeface="Courier"/>
              </a:rPr>
              <a:t>) == false) </a:t>
            </a:r>
            <a:r>
              <a:rPr lang="en-US" sz="2400" dirty="0" smtClean="0">
                <a:latin typeface="Courier"/>
                <a:cs typeface="Courier"/>
              </a:rPr>
              <a:t>{</a:t>
            </a:r>
          </a:p>
          <a:p>
            <a:pPr>
              <a:buNone/>
            </a:pPr>
            <a:endParaRPr lang="en-US" sz="24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2400" dirty="0">
                <a:latin typeface="Courier"/>
                <a:cs typeface="Courier"/>
              </a:rPr>
              <a:t>  </a:t>
            </a:r>
            <a:r>
              <a:rPr lang="en-US" sz="2400" dirty="0" smtClean="0">
                <a:latin typeface="Courier"/>
                <a:cs typeface="Courier"/>
              </a:rPr>
              <a:t>  </a:t>
            </a:r>
            <a:r>
              <a:rPr lang="en-US" sz="2400" dirty="0" err="1" smtClean="0">
                <a:latin typeface="Courier"/>
                <a:cs typeface="Courier"/>
              </a:rPr>
              <a:t>int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>
                <a:latin typeface="Courier"/>
                <a:cs typeface="Courier"/>
              </a:rPr>
              <a:t>id = </a:t>
            </a:r>
            <a:r>
              <a:rPr lang="en-US" sz="2400" dirty="0" err="1">
                <a:latin typeface="Courier"/>
                <a:cs typeface="Courier"/>
              </a:rPr>
              <a:t>allocateReaderId</a:t>
            </a:r>
            <a:r>
              <a:rPr lang="en-US" sz="2400" dirty="0">
                <a:latin typeface="Courier"/>
                <a:cs typeface="Courier"/>
              </a:rPr>
              <a:t>();</a:t>
            </a:r>
          </a:p>
          <a:p>
            <a:pPr>
              <a:buNone/>
            </a:pP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Courier"/>
                <a:cs typeface="Courier"/>
              </a:rPr>
              <a:t>   </a:t>
            </a:r>
            <a:r>
              <a:rPr lang="en-US" sz="2400" dirty="0" err="1" smtClean="0">
                <a:latin typeface="Courier"/>
                <a:cs typeface="Courier"/>
              </a:rPr>
              <a:t>readers</a:t>
            </a:r>
            <a:r>
              <a:rPr lang="en-US" sz="2400" dirty="0" err="1">
                <a:latin typeface="Courier"/>
                <a:cs typeface="Courier"/>
              </a:rPr>
              <a:t>.add(new</a:t>
            </a: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err="1">
                <a:latin typeface="Courier"/>
                <a:cs typeface="Courier"/>
              </a:rPr>
              <a:t>Reader(name,id</a:t>
            </a:r>
            <a:r>
              <a:rPr lang="en-US" sz="2400" dirty="0">
                <a:latin typeface="Courier"/>
                <a:cs typeface="Courier"/>
              </a:rPr>
              <a:t>))</a:t>
            </a:r>
            <a:r>
              <a:rPr lang="en-US" sz="2400" dirty="0" smtClean="0">
                <a:latin typeface="Courier"/>
                <a:cs typeface="Courier"/>
              </a:rPr>
              <a:t>;</a:t>
            </a:r>
          </a:p>
          <a:p>
            <a:pPr>
              <a:buNone/>
            </a:pPr>
            <a:endParaRPr lang="en-US" sz="24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2400" dirty="0">
                <a:latin typeface="Courier"/>
                <a:cs typeface="Courier"/>
              </a:rPr>
              <a:t>  </a:t>
            </a:r>
            <a:r>
              <a:rPr lang="en-US" sz="2400" dirty="0" smtClean="0">
                <a:latin typeface="Courier"/>
                <a:cs typeface="Courier"/>
              </a:rPr>
              <a:t>  </a:t>
            </a:r>
            <a:r>
              <a:rPr lang="en-US" sz="2400" dirty="0" err="1" smtClean="0">
                <a:latin typeface="Courier"/>
                <a:cs typeface="Courier"/>
              </a:rPr>
              <a:t>m</a:t>
            </a:r>
            <a:r>
              <a:rPr lang="en-US" sz="2400" dirty="0" err="1">
                <a:latin typeface="Courier"/>
                <a:cs typeface="Courier"/>
              </a:rPr>
              <a:t>.reply(id</a:t>
            </a:r>
            <a:r>
              <a:rPr lang="en-US" sz="2400" dirty="0">
                <a:latin typeface="Courier"/>
                <a:cs typeface="Courier"/>
              </a:rPr>
              <a:t>)</a:t>
            </a:r>
            <a:r>
              <a:rPr lang="en-US" sz="2400" dirty="0" smtClean="0">
                <a:latin typeface="Courier"/>
                <a:cs typeface="Courier"/>
              </a:rPr>
              <a:t>;</a:t>
            </a:r>
          </a:p>
          <a:p>
            <a:pPr>
              <a:buNone/>
            </a:pP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Courier"/>
                <a:cs typeface="Courier"/>
              </a:rPr>
              <a:t> } </a:t>
            </a:r>
            <a:r>
              <a:rPr lang="en-US" sz="2400" dirty="0">
                <a:latin typeface="Courier"/>
                <a:cs typeface="Courier"/>
              </a:rPr>
              <a:t>else </a:t>
            </a:r>
            <a:r>
              <a:rPr lang="en-US" sz="2400" dirty="0" err="1">
                <a:latin typeface="Courier"/>
                <a:cs typeface="Courier"/>
              </a:rPr>
              <a:t>m.fail</a:t>
            </a:r>
            <a:r>
              <a:rPr lang="en-US" sz="2400" dirty="0">
                <a:latin typeface="Courier"/>
                <a:cs typeface="Courier"/>
              </a:rPr>
              <a:t>();</a:t>
            </a:r>
            <a:endParaRPr lang="en-US" sz="24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sz="2400" dirty="0" smtClean="0">
                <a:latin typeface="Courier"/>
                <a:cs typeface="Courier"/>
              </a:rPr>
              <a:t>}</a:t>
            </a:r>
            <a:endParaRPr lang="en-US" sz="2400" dirty="0">
              <a:latin typeface="Courier"/>
              <a:cs typeface="Courier"/>
            </a:endParaRPr>
          </a:p>
        </p:txBody>
      </p:sp>
      <p:sp>
        <p:nvSpPr>
          <p:cNvPr id="4" name="Left Arrow 3"/>
          <p:cNvSpPr/>
          <p:nvPr/>
        </p:nvSpPr>
        <p:spPr>
          <a:xfrm rot="10800000" flipV="1">
            <a:off x="209029" y="1927102"/>
            <a:ext cx="2011045" cy="75744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message </a:t>
            </a:r>
            <a:r>
              <a:rPr lang="en-US" dirty="0" err="1" smtClean="0"/>
              <a:t>args</a:t>
            </a: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 rot="10800000" flipV="1">
            <a:off x="209029" y="2876053"/>
            <a:ext cx="2011045" cy="75744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guard</a:t>
            </a:r>
            <a:endParaRPr lang="en-US" dirty="0"/>
          </a:p>
        </p:txBody>
      </p:sp>
      <p:sp>
        <p:nvSpPr>
          <p:cNvPr id="6" name="Left Arrow 5"/>
          <p:cNvSpPr/>
          <p:nvPr/>
        </p:nvSpPr>
        <p:spPr>
          <a:xfrm rot="10800000" flipV="1">
            <a:off x="209029" y="3924630"/>
            <a:ext cx="2011045" cy="75744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access</a:t>
            </a:r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>
            <a:off x="2408717" y="4012225"/>
            <a:ext cx="155448" cy="54274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 rot="10800000" flipV="1">
            <a:off x="259243" y="4834477"/>
            <a:ext cx="2011045" cy="75744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message reply</a:t>
            </a:r>
            <a:endParaRPr lang="en-US" dirty="0"/>
          </a:p>
        </p:txBody>
      </p:sp>
      <p:pic>
        <p:nvPicPr>
          <p:cNvPr id="9" name="Picture 8" descr="process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699" y="5068827"/>
            <a:ext cx="2561650" cy="1689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Borrowing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513011" y="1417638"/>
            <a:ext cx="7694489" cy="51676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>
                <a:latin typeface="Courier"/>
                <a:cs typeface="Courier"/>
              </a:rPr>
              <a:t>public void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 err="1" smtClean="0">
                <a:latin typeface="Courier"/>
                <a:cs typeface="Courier"/>
              </a:rPr>
              <a:t>borrow(</a:t>
            </a:r>
            <a:r>
              <a:rPr lang="en-US" sz="2000" dirty="0" err="1">
                <a:latin typeface="Courier"/>
                <a:cs typeface="Courier"/>
              </a:rPr>
              <a:t>Message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latin typeface="Courier"/>
                <a:cs typeface="Courier"/>
              </a:rPr>
              <a:t>m</a:t>
            </a:r>
            <a:r>
              <a:rPr lang="en-US" sz="2000" dirty="0">
                <a:latin typeface="Courier"/>
                <a:cs typeface="Courier"/>
              </a:rPr>
              <a:t>) </a:t>
            </a:r>
            <a:r>
              <a:rPr lang="en-US" sz="2000" dirty="0" smtClean="0">
                <a:latin typeface="Courier"/>
                <a:cs typeface="Courier"/>
              </a:rPr>
              <a:t>{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</a:t>
            </a:r>
            <a:r>
              <a:rPr lang="en-US" sz="2000" dirty="0" err="1" smtClean="0">
                <a:latin typeface="Courier"/>
                <a:cs typeface="Courier"/>
              </a:rPr>
              <a:t>int</a:t>
            </a:r>
            <a:r>
              <a:rPr lang="en-US" sz="2000" dirty="0" smtClean="0">
                <a:latin typeface="Courier"/>
                <a:cs typeface="Courier"/>
              </a:rPr>
              <a:t> id = (int)m.getData(0);</a:t>
            </a:r>
          </a:p>
          <a:p>
            <a:pPr>
              <a:buNone/>
            </a:pP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 String </a:t>
            </a:r>
            <a:r>
              <a:rPr lang="en-US" sz="2000" dirty="0">
                <a:latin typeface="Courier"/>
                <a:cs typeface="Courier"/>
              </a:rPr>
              <a:t>name =</a:t>
            </a:r>
            <a:r>
              <a:rPr lang="en-US" sz="2000" dirty="0" smtClean="0">
                <a:latin typeface="Courier"/>
                <a:cs typeface="Courier"/>
              </a:rPr>
              <a:t> (String)m</a:t>
            </a:r>
            <a:r>
              <a:rPr lang="en-US" sz="2000" dirty="0">
                <a:latin typeface="Courier"/>
                <a:cs typeface="Courier"/>
              </a:rPr>
              <a:t>.getData</a:t>
            </a:r>
            <a:r>
              <a:rPr lang="en-US" sz="2000" dirty="0" smtClean="0">
                <a:latin typeface="Courier"/>
                <a:cs typeface="Courier"/>
              </a:rPr>
              <a:t>(1);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Reader reader = </a:t>
            </a:r>
            <a:r>
              <a:rPr lang="en-US" sz="2000" dirty="0" err="1" smtClean="0">
                <a:latin typeface="Courier"/>
                <a:cs typeface="Courier"/>
              </a:rPr>
              <a:t>getReader(id</a:t>
            </a:r>
            <a:r>
              <a:rPr lang="en-US" sz="2000" dirty="0" smtClean="0">
                <a:latin typeface="Courier"/>
                <a:cs typeface="Courier"/>
              </a:rPr>
              <a:t>);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Book book = </a:t>
            </a:r>
            <a:r>
              <a:rPr lang="en-US" sz="2000" dirty="0" err="1" smtClean="0">
                <a:latin typeface="Courier"/>
                <a:cs typeface="Courier"/>
              </a:rPr>
              <a:t>removeBook(name</a:t>
            </a:r>
            <a:r>
              <a:rPr lang="en-US" sz="2000" dirty="0" smtClean="0">
                <a:latin typeface="Courier"/>
                <a:cs typeface="Courier"/>
              </a:rPr>
              <a:t>);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Book[] borrowed = </a:t>
            </a:r>
            <a:r>
              <a:rPr lang="en-US" sz="2000" dirty="0" err="1" smtClean="0">
                <a:latin typeface="Courier"/>
                <a:cs typeface="Courier"/>
              </a:rPr>
              <a:t>borrows.get(id</a:t>
            </a:r>
            <a:r>
              <a:rPr lang="en-US" sz="2000" dirty="0" smtClean="0">
                <a:latin typeface="Courier"/>
                <a:cs typeface="Courier"/>
              </a:rPr>
              <a:t>);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</a:t>
            </a:r>
            <a:r>
              <a:rPr lang="en-US" sz="2000" dirty="0" err="1" smtClean="0">
                <a:latin typeface="Courier"/>
                <a:cs typeface="Courier"/>
              </a:rPr>
              <a:t>if(borrowed.length</a:t>
            </a:r>
            <a:r>
              <a:rPr lang="en-US" sz="2000" dirty="0" smtClean="0">
                <a:latin typeface="Courier"/>
                <a:cs typeface="Courier"/>
              </a:rPr>
              <a:t> &lt; BORROW_LIMIT) {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 Book[] updated = new Book[borrowed.length+1];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 </a:t>
            </a:r>
            <a:r>
              <a:rPr lang="en-US" sz="2000" dirty="0" err="1" smtClean="0">
                <a:latin typeface="Courier"/>
                <a:cs typeface="Courier"/>
              </a:rPr>
              <a:t>Array.copyInto(borrowed,updated</a:t>
            </a:r>
            <a:r>
              <a:rPr lang="en-US" sz="2000" dirty="0" smtClean="0">
                <a:latin typeface="Courier"/>
                <a:cs typeface="Courier"/>
              </a:rPr>
              <a:t>);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 </a:t>
            </a:r>
            <a:r>
              <a:rPr lang="en-US" sz="2000" dirty="0" err="1" smtClean="0">
                <a:latin typeface="Courier"/>
                <a:cs typeface="Courier"/>
              </a:rPr>
              <a:t>updated[borrowed.length</a:t>
            </a:r>
            <a:r>
              <a:rPr lang="en-US" sz="2000" dirty="0" smtClean="0">
                <a:latin typeface="Courier"/>
                <a:cs typeface="Courier"/>
              </a:rPr>
              <a:t>] = book;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 </a:t>
            </a:r>
            <a:r>
              <a:rPr lang="en-US" sz="2000" dirty="0" err="1" smtClean="0">
                <a:latin typeface="Courier"/>
                <a:cs typeface="Courier"/>
              </a:rPr>
              <a:t>borrows.put(reader,updated</a:t>
            </a:r>
            <a:r>
              <a:rPr lang="en-US" sz="2000" dirty="0" smtClean="0">
                <a:latin typeface="Courier"/>
                <a:cs typeface="Courier"/>
              </a:rPr>
              <a:t>);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 </a:t>
            </a:r>
            <a:r>
              <a:rPr lang="en-US" sz="2000" dirty="0" err="1" smtClean="0">
                <a:latin typeface="Courier"/>
                <a:cs typeface="Courier"/>
              </a:rPr>
              <a:t>m.reply(OK</a:t>
            </a:r>
            <a:r>
              <a:rPr lang="en-US" sz="2000" dirty="0" smtClean="0">
                <a:latin typeface="Courier"/>
                <a:cs typeface="Courier"/>
              </a:rPr>
              <a:t>);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} else </a:t>
            </a:r>
            <a:r>
              <a:rPr lang="en-US" sz="2000" dirty="0" err="1" smtClean="0">
                <a:latin typeface="Courier"/>
                <a:cs typeface="Courier"/>
              </a:rPr>
              <a:t>m.reply(FAIL</a:t>
            </a:r>
            <a:r>
              <a:rPr lang="en-US" sz="2000" dirty="0" smtClean="0">
                <a:latin typeface="Courier"/>
                <a:cs typeface="Courier"/>
              </a:rPr>
              <a:t>);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}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 </a:t>
            </a:r>
          </a:p>
        </p:txBody>
      </p:sp>
      <p:sp>
        <p:nvSpPr>
          <p:cNvPr id="7" name="Left Arrow 6"/>
          <p:cNvSpPr/>
          <p:nvPr/>
        </p:nvSpPr>
        <p:spPr>
          <a:xfrm rot="10800000" flipV="1">
            <a:off x="84667" y="3124849"/>
            <a:ext cx="1723064" cy="75744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access</a:t>
            </a:r>
            <a:endParaRPr lang="en-US" dirty="0"/>
          </a:p>
        </p:txBody>
      </p:sp>
      <p:sp>
        <p:nvSpPr>
          <p:cNvPr id="8" name="Left Arrow 7"/>
          <p:cNvSpPr/>
          <p:nvPr/>
        </p:nvSpPr>
        <p:spPr>
          <a:xfrm rot="10800000" flipV="1">
            <a:off x="194733" y="4872885"/>
            <a:ext cx="1723064" cy="757447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access</a:t>
            </a:r>
            <a:endParaRPr lang="en-US" dirty="0"/>
          </a:p>
        </p:txBody>
      </p:sp>
      <p:pic>
        <p:nvPicPr>
          <p:cNvPr id="9" name="Picture 8" descr="process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699" y="5068827"/>
            <a:ext cx="2561650" cy="1689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Motivation:</a:t>
            </a:r>
          </a:p>
          <a:p>
            <a:pPr lvl="1"/>
            <a:r>
              <a:rPr lang="en-US" smtClean="0"/>
              <a:t>Houston, </a:t>
            </a:r>
            <a:r>
              <a:rPr lang="en-US" dirty="0" smtClean="0"/>
              <a:t>we have a problem.</a:t>
            </a:r>
          </a:p>
          <a:p>
            <a:pPr lvl="1"/>
            <a:r>
              <a:rPr lang="en-US" dirty="0" smtClean="0"/>
              <a:t>Surely this has been done before?</a:t>
            </a:r>
          </a:p>
          <a:p>
            <a:r>
              <a:rPr lang="en-US" dirty="0" smtClean="0"/>
              <a:t>Theory Building:</a:t>
            </a:r>
          </a:p>
          <a:p>
            <a:pPr lvl="1"/>
            <a:r>
              <a:rPr lang="en-US" dirty="0" smtClean="0"/>
              <a:t>An approach: Old wine in new bottles.</a:t>
            </a:r>
          </a:p>
          <a:p>
            <a:pPr lvl="1"/>
            <a:r>
              <a:rPr lang="en-US" dirty="0" smtClean="0"/>
              <a:t>Some technology: New wine in old bottles.</a:t>
            </a:r>
          </a:p>
          <a:p>
            <a:r>
              <a:rPr lang="en-US" dirty="0" smtClean="0"/>
              <a:t>Case Study:</a:t>
            </a:r>
          </a:p>
          <a:p>
            <a:pPr lvl="1"/>
            <a:r>
              <a:rPr lang="en-US" dirty="0" smtClean="0"/>
              <a:t>But what might it look like?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Modelling</a:t>
            </a:r>
            <a:endParaRPr lang="en-US" dirty="0"/>
          </a:p>
        </p:txBody>
      </p:sp>
      <p:pic>
        <p:nvPicPr>
          <p:cNvPr id="8" name="Picture 7" descr="libra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1875"/>
            <a:ext cx="9199478" cy="4058593"/>
          </a:xfrm>
          <a:prstGeom prst="rect">
            <a:avLst/>
          </a:prstGeom>
        </p:spPr>
      </p:pic>
      <p:pic>
        <p:nvPicPr>
          <p:cNvPr id="4" name="Picture 3" descr="process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160" y="5094863"/>
            <a:ext cx="2540091" cy="1675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man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917"/>
            <a:ext cx="8452406" cy="59848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52"/>
            <a:ext cx="8229600" cy="1143000"/>
          </a:xfrm>
        </p:spPr>
        <p:txBody>
          <a:bodyPr/>
          <a:lstStyle/>
          <a:p>
            <a:r>
              <a:rPr lang="en-US" dirty="0" smtClean="0"/>
              <a:t>Commands</a:t>
            </a:r>
            <a:endParaRPr lang="en-US" dirty="0"/>
          </a:p>
        </p:txBody>
      </p:sp>
      <p:pic>
        <p:nvPicPr>
          <p:cNvPr id="5" name="Picture 4" descr="process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160" y="5094863"/>
            <a:ext cx="2540091" cy="1675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ata_acce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6096" y="274638"/>
            <a:ext cx="8128000" cy="57145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r"/>
            <a:r>
              <a:rPr lang="en-US" dirty="0" smtClean="0"/>
              <a:t>Data Access</a:t>
            </a:r>
            <a:endParaRPr lang="en-US" dirty="0"/>
          </a:p>
        </p:txBody>
      </p:sp>
      <p:pic>
        <p:nvPicPr>
          <p:cNvPr id="5" name="Picture 4" descr="process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160" y="5094863"/>
            <a:ext cx="2540091" cy="1675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s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7459" y="274638"/>
            <a:ext cx="8638344" cy="59788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" name="Picture 4" descr="process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160" y="5094863"/>
            <a:ext cx="2540091" cy="1675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Partial Theories are Defined by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        </a:t>
            </a:r>
            <a:r>
              <a:rPr lang="en-US" sz="1800" dirty="0" err="1" smtClean="0">
                <a:latin typeface="Courier"/>
                <a:cs typeface="Courier"/>
              </a:rPr>
              <a:t>r</a:t>
            </a:r>
            <a:r>
              <a:rPr lang="en-US" sz="1800" dirty="0" smtClean="0">
                <a:latin typeface="Courier"/>
                <a:cs typeface="Courier"/>
              </a:rPr>
              <a:t> = (</a:t>
            </a:r>
            <a:r>
              <a:rPr lang="en-US" sz="1800" dirty="0" err="1" smtClean="0">
                <a:latin typeface="Courier"/>
                <a:cs typeface="Courier"/>
              </a:rPr>
              <a:t>Reader)[name</a:t>
            </a:r>
            <a:r>
              <a:rPr lang="en-US" sz="1800" dirty="0" smtClean="0">
                <a:latin typeface="Courier"/>
                <a:cs typeface="Courier"/>
              </a:rPr>
              <a:t> = </a:t>
            </a:r>
            <a:r>
              <a:rPr lang="en-US" sz="1800" dirty="0" err="1" smtClean="0">
                <a:latin typeface="Courier"/>
                <a:cs typeface="Courier"/>
              </a:rPr>
              <a:t>n</a:t>
            </a:r>
            <a:r>
              <a:rPr lang="en-US" sz="1800" dirty="0" smtClean="0">
                <a:latin typeface="Courier"/>
                <a:cs typeface="Courier"/>
              </a:rPr>
              <a:t>; id = </a:t>
            </a:r>
            <a:r>
              <a:rPr lang="en-US" sz="1800" dirty="0" err="1" smtClean="0">
                <a:latin typeface="Courier"/>
                <a:cs typeface="Courier"/>
              </a:rPr>
              <a:t>i</a:t>
            </a:r>
            <a:r>
              <a:rPr lang="en-US" sz="1800" dirty="0" smtClean="0">
                <a:latin typeface="Courier"/>
                <a:cs typeface="Courier"/>
              </a:rPr>
              <a:t>]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             </a:t>
            </a:r>
            <a:r>
              <a:rPr lang="en-US" sz="1800" dirty="0" err="1" smtClean="0">
                <a:latin typeface="Courier"/>
                <a:cs typeface="Courier"/>
              </a:rPr>
              <a:t>not(R</a:t>
            </a:r>
            <a:r>
              <a:rPr lang="en-US" sz="1800" dirty="0" smtClean="0">
                <a:latin typeface="Courier"/>
                <a:cs typeface="Courier"/>
              </a:rPr>
              <a:t>-&gt;</a:t>
            </a:r>
            <a:r>
              <a:rPr lang="en-US" sz="1800" dirty="0" err="1" smtClean="0">
                <a:latin typeface="Courier"/>
                <a:cs typeface="Courier"/>
              </a:rPr>
              <a:t>includes(r</a:t>
            </a:r>
            <a:r>
              <a:rPr lang="en-US" sz="1800" dirty="0" smtClean="0">
                <a:latin typeface="Courier"/>
                <a:cs typeface="Courier"/>
              </a:rPr>
              <a:t>))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---------------------------------------------- [</a:t>
            </a:r>
            <a:r>
              <a:rPr lang="en-US" sz="1800" dirty="0" err="1" smtClean="0">
                <a:latin typeface="Courier"/>
                <a:cs typeface="Courier"/>
              </a:rPr>
              <a:t>EvalRule</a:t>
            </a:r>
            <a:r>
              <a:rPr lang="en-US" sz="1800" dirty="0" smtClean="0">
                <a:latin typeface="Courier"/>
                <a:cs typeface="Courier"/>
              </a:rPr>
              <a:t>]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      (</a:t>
            </a:r>
            <a:r>
              <a:rPr lang="en-US" sz="1800" dirty="0" err="1" smtClean="0">
                <a:latin typeface="Courier"/>
                <a:cs typeface="Courier"/>
              </a:rPr>
              <a:t>Eval</a:t>
            </a:r>
            <a:r>
              <a:rPr lang="en-US" sz="1800" dirty="0" smtClean="0">
                <a:latin typeface="Courier"/>
                <a:cs typeface="Courier"/>
              </a:rPr>
              <a:t>)[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        data = (</a:t>
            </a:r>
            <a:r>
              <a:rPr lang="en-US" sz="1800" dirty="0" err="1" smtClean="0">
                <a:latin typeface="Courier"/>
                <a:cs typeface="Courier"/>
              </a:rPr>
              <a:t>AddReader)[name</a:t>
            </a:r>
            <a:r>
              <a:rPr lang="en-US" sz="1800" dirty="0" smtClean="0">
                <a:latin typeface="Courier"/>
                <a:cs typeface="Courier"/>
              </a:rPr>
              <a:t> = </a:t>
            </a:r>
            <a:r>
              <a:rPr lang="en-US" sz="1800" dirty="0" err="1" smtClean="0">
                <a:latin typeface="Courier"/>
                <a:cs typeface="Courier"/>
              </a:rPr>
              <a:t>n</a:t>
            </a:r>
            <a:r>
              <a:rPr lang="en-US" sz="1800" dirty="0" smtClean="0">
                <a:latin typeface="Courier"/>
                <a:cs typeface="Courier"/>
              </a:rPr>
              <a:t>]; 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        result = (</a:t>
            </a:r>
            <a:r>
              <a:rPr lang="en-US" sz="1800" dirty="0" err="1" smtClean="0">
                <a:latin typeface="Courier"/>
                <a:cs typeface="Courier"/>
              </a:rPr>
              <a:t>ReaderAllocated)[id</a:t>
            </a:r>
            <a:r>
              <a:rPr lang="en-US" sz="1800" dirty="0" smtClean="0">
                <a:latin typeface="Courier"/>
                <a:cs typeface="Courier"/>
              </a:rPr>
              <a:t> = </a:t>
            </a:r>
            <a:r>
              <a:rPr lang="en-US" sz="1800" dirty="0" err="1" smtClean="0">
                <a:latin typeface="Courier"/>
                <a:cs typeface="Courier"/>
              </a:rPr>
              <a:t>i</a:t>
            </a:r>
            <a:r>
              <a:rPr lang="en-US" sz="1800" dirty="0" smtClean="0">
                <a:latin typeface="Courier"/>
                <a:cs typeface="Courier"/>
              </a:rPr>
              <a:t>];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        change = (</a:t>
            </a:r>
            <a:r>
              <a:rPr lang="en-US" sz="1800" dirty="0" err="1" smtClean="0">
                <a:latin typeface="Courier"/>
                <a:cs typeface="Courier"/>
              </a:rPr>
              <a:t>StateChange</a:t>
            </a:r>
            <a:r>
              <a:rPr lang="en-US" sz="1800" dirty="0" smtClean="0">
                <a:latin typeface="Courier"/>
                <a:cs typeface="Courier"/>
              </a:rPr>
              <a:t>)[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          pre = (Library)[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            readers = R; 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            books = B; 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            borrows = X; 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            </a:t>
            </a:r>
            <a:r>
              <a:rPr lang="en-US" sz="1800" dirty="0" err="1" smtClean="0">
                <a:latin typeface="Courier"/>
                <a:cs typeface="Courier"/>
              </a:rPr>
              <a:t>nextReaderId</a:t>
            </a:r>
            <a:r>
              <a:rPr lang="en-US" sz="1800" dirty="0" smtClean="0">
                <a:latin typeface="Courier"/>
                <a:cs typeface="Courier"/>
              </a:rPr>
              <a:t> = </a:t>
            </a:r>
            <a:r>
              <a:rPr lang="en-US" sz="1800" dirty="0" err="1" smtClean="0">
                <a:latin typeface="Courier"/>
                <a:cs typeface="Courier"/>
              </a:rPr>
              <a:t>i</a:t>
            </a:r>
            <a:r>
              <a:rPr lang="en-US" sz="1800" dirty="0" smtClean="0">
                <a:latin typeface="Courier"/>
                <a:cs typeface="Courier"/>
              </a:rPr>
              <a:t>]; 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          post = (Library)[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            readers = R-&gt;</a:t>
            </a:r>
            <a:r>
              <a:rPr lang="en-US" sz="1800" dirty="0" err="1" smtClean="0">
                <a:latin typeface="Courier"/>
                <a:cs typeface="Courier"/>
              </a:rPr>
              <a:t>including(r</a:t>
            </a:r>
            <a:r>
              <a:rPr lang="en-US" sz="1800" dirty="0" smtClean="0">
                <a:latin typeface="Courier"/>
                <a:cs typeface="Courier"/>
              </a:rPr>
              <a:t>); 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            books = B; 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            borrows = X;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            </a:t>
            </a:r>
            <a:r>
              <a:rPr lang="en-US" sz="1800" dirty="0" err="1" smtClean="0">
                <a:latin typeface="Courier"/>
                <a:cs typeface="Courier"/>
              </a:rPr>
              <a:t>nextReaderId</a:t>
            </a:r>
            <a:r>
              <a:rPr lang="en-US" sz="1800" dirty="0" smtClean="0">
                <a:latin typeface="Courier"/>
                <a:cs typeface="Courier"/>
              </a:rPr>
              <a:t> = i+1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          ]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       ]</a:t>
            </a:r>
          </a:p>
          <a:p>
            <a:pPr>
              <a:buNone/>
            </a:pPr>
            <a:r>
              <a:rPr lang="en-US" sz="1800" dirty="0" smtClean="0">
                <a:latin typeface="Courier"/>
                <a:cs typeface="Courier"/>
              </a:rPr>
              <a:t>      ]</a:t>
            </a:r>
            <a:endParaRPr lang="en-US" sz="1800" dirty="0">
              <a:latin typeface="Courier"/>
              <a:cs typeface="Courier"/>
            </a:endParaRPr>
          </a:p>
        </p:txBody>
      </p:sp>
      <p:pic>
        <p:nvPicPr>
          <p:cNvPr id="5" name="Picture 4" descr="process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509" y="5154592"/>
            <a:ext cx="2242398" cy="1478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040"/>
            <a:ext cx="8229600" cy="8383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Evaluating More than one Data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488" y="984782"/>
            <a:ext cx="8895512" cy="452596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1600" dirty="0" smtClean="0">
                <a:latin typeface="Courier"/>
                <a:cs typeface="Courier"/>
              </a:rPr>
              <a:t>(</a:t>
            </a:r>
            <a:r>
              <a:rPr lang="en-US" sz="1600" dirty="0" err="1" smtClean="0">
                <a:latin typeface="Courier"/>
                <a:cs typeface="Courier"/>
              </a:rPr>
              <a:t>Evals)[accesses</a:t>
            </a:r>
            <a:r>
              <a:rPr lang="en-US" sz="1600" dirty="0" smtClean="0">
                <a:latin typeface="Courier"/>
                <a:cs typeface="Courier"/>
              </a:rPr>
              <a:t> = </a:t>
            </a:r>
            <a:r>
              <a:rPr lang="en-US" sz="1600" dirty="0" err="1" smtClean="0">
                <a:latin typeface="Courier"/>
                <a:cs typeface="Courier"/>
              </a:rPr>
              <a:t>Seq</a:t>
            </a:r>
            <a:r>
              <a:rPr lang="en-US" sz="1600" dirty="0" smtClean="0">
                <a:latin typeface="Courier"/>
                <a:cs typeface="Courier"/>
              </a:rPr>
              <a:t>{}; changes = </a:t>
            </a:r>
            <a:r>
              <a:rPr lang="en-US" sz="1600" dirty="0" err="1" smtClean="0">
                <a:latin typeface="Courier"/>
                <a:cs typeface="Courier"/>
              </a:rPr>
              <a:t>Seq</a:t>
            </a:r>
            <a:r>
              <a:rPr lang="en-US" sz="1600" dirty="0" smtClean="0">
                <a:latin typeface="Courier"/>
                <a:cs typeface="Courier"/>
              </a:rPr>
              <a:t>{}; results = R]  (</a:t>
            </a:r>
            <a:r>
              <a:rPr lang="en-US" sz="1600" dirty="0" err="1" smtClean="0">
                <a:latin typeface="Courier"/>
                <a:cs typeface="Courier"/>
              </a:rPr>
              <a:t>EvalsRule</a:t>
            </a:r>
            <a:r>
              <a:rPr lang="en-US" sz="1600" dirty="0" smtClean="0">
                <a:latin typeface="Courier"/>
                <a:cs typeface="Courier"/>
              </a:rPr>
              <a:t>)</a:t>
            </a:r>
          </a:p>
          <a:p>
            <a:pPr>
              <a:lnSpc>
                <a:spcPct val="80000"/>
              </a:lnSpc>
              <a:buNone/>
            </a:pPr>
            <a:endParaRPr lang="en-US" sz="1600" dirty="0" smtClean="0">
              <a:latin typeface="Courier"/>
              <a:cs typeface="Courier"/>
            </a:endParaRPr>
          </a:p>
          <a:p>
            <a:pPr>
              <a:lnSpc>
                <a:spcPct val="80000"/>
              </a:lnSpc>
              <a:buNone/>
            </a:pPr>
            <a:endParaRPr lang="en-US" sz="1600" dirty="0" smtClean="0">
              <a:latin typeface="Courier"/>
              <a:cs typeface="Courier"/>
            </a:endParaRPr>
          </a:p>
          <a:p>
            <a:pPr>
              <a:lnSpc>
                <a:spcPct val="80000"/>
              </a:lnSpc>
              <a:buNone/>
            </a:pPr>
            <a:endParaRPr lang="en-US" sz="1600" dirty="0" smtClean="0">
              <a:latin typeface="Courier"/>
              <a:cs typeface="Courier"/>
            </a:endParaRPr>
          </a:p>
          <a:p>
            <a:pPr>
              <a:lnSpc>
                <a:spcPct val="80000"/>
              </a:lnSpc>
              <a:buNone/>
            </a:pPr>
            <a:endParaRPr lang="en-US" sz="1600" dirty="0" smtClean="0">
              <a:latin typeface="Courier"/>
              <a:cs typeface="Courier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dirty="0" smtClean="0">
                <a:latin typeface="Courier"/>
                <a:cs typeface="Courier"/>
              </a:rPr>
              <a:t>       (</a:t>
            </a:r>
            <a:r>
              <a:rPr lang="en-US" sz="1600" dirty="0" err="1" smtClean="0">
                <a:latin typeface="Courier"/>
                <a:cs typeface="Courier"/>
              </a:rPr>
              <a:t>Eval)[data</a:t>
            </a:r>
            <a:r>
              <a:rPr lang="en-US" sz="1600" dirty="0" smtClean="0">
                <a:latin typeface="Courier"/>
                <a:cs typeface="Courier"/>
              </a:rPr>
              <a:t> = a; change = </a:t>
            </a:r>
            <a:r>
              <a:rPr lang="en-US" sz="1600" dirty="0" err="1" smtClean="0">
                <a:latin typeface="Courier"/>
                <a:cs typeface="Courier"/>
              </a:rPr>
              <a:t>c</a:t>
            </a:r>
            <a:r>
              <a:rPr lang="en-US" sz="1600" dirty="0" smtClean="0">
                <a:latin typeface="Courier"/>
                <a:cs typeface="Courier"/>
              </a:rPr>
              <a:t>; result = </a:t>
            </a:r>
            <a:r>
              <a:rPr lang="en-US" sz="1600" dirty="0" err="1" smtClean="0">
                <a:latin typeface="Courier"/>
                <a:cs typeface="Courier"/>
              </a:rPr>
              <a:t>r</a:t>
            </a:r>
            <a:r>
              <a:rPr lang="en-US" sz="1600" dirty="0" smtClean="0">
                <a:latin typeface="Courier"/>
                <a:cs typeface="Courier"/>
              </a:rPr>
              <a:t>]</a:t>
            </a:r>
          </a:p>
          <a:p>
            <a:pPr>
              <a:lnSpc>
                <a:spcPct val="80000"/>
              </a:lnSpc>
              <a:buNone/>
            </a:pPr>
            <a:r>
              <a:rPr lang="en-US" sz="1600" dirty="0" smtClean="0">
                <a:latin typeface="Courier"/>
                <a:cs typeface="Courier"/>
              </a:rPr>
              <a:t>---------------------------------------------------------  (</a:t>
            </a:r>
            <a:r>
              <a:rPr lang="en-US" sz="1600" dirty="0" err="1" smtClean="0">
                <a:latin typeface="Courier"/>
                <a:cs typeface="Courier"/>
              </a:rPr>
              <a:t>EvalsRule</a:t>
            </a:r>
            <a:r>
              <a:rPr lang="en-US" sz="1600" dirty="0" smtClean="0">
                <a:latin typeface="Courier"/>
                <a:cs typeface="Courier"/>
              </a:rPr>
              <a:t>)</a:t>
            </a:r>
          </a:p>
          <a:p>
            <a:pPr>
              <a:lnSpc>
                <a:spcPct val="80000"/>
              </a:lnSpc>
              <a:buNone/>
            </a:pPr>
            <a:r>
              <a:rPr lang="en-US" sz="1600" dirty="0" smtClean="0">
                <a:latin typeface="Courier"/>
                <a:cs typeface="Courier"/>
              </a:rPr>
              <a:t>(</a:t>
            </a:r>
            <a:r>
              <a:rPr lang="en-US" sz="1600" dirty="0" err="1" smtClean="0">
                <a:latin typeface="Courier"/>
                <a:cs typeface="Courier"/>
              </a:rPr>
              <a:t>Evals)[accesses</a:t>
            </a:r>
            <a:r>
              <a:rPr lang="en-US" sz="1600" dirty="0" smtClean="0">
                <a:latin typeface="Courier"/>
                <a:cs typeface="Courier"/>
              </a:rPr>
              <a:t> = </a:t>
            </a:r>
            <a:r>
              <a:rPr lang="en-US" sz="1600" dirty="0" err="1" smtClean="0">
                <a:latin typeface="Courier"/>
                <a:cs typeface="Courier"/>
              </a:rPr>
              <a:t>Seq{a</a:t>
            </a:r>
            <a:r>
              <a:rPr lang="en-US" sz="1600" dirty="0" smtClean="0">
                <a:latin typeface="Courier"/>
                <a:cs typeface="Courier"/>
              </a:rPr>
              <a:t>}; changes = </a:t>
            </a:r>
            <a:r>
              <a:rPr lang="en-US" sz="1600" dirty="0" err="1" smtClean="0">
                <a:latin typeface="Courier"/>
                <a:cs typeface="Courier"/>
              </a:rPr>
              <a:t>Seq{c</a:t>
            </a:r>
            <a:r>
              <a:rPr lang="en-US" sz="1600" dirty="0" smtClean="0">
                <a:latin typeface="Courier"/>
                <a:cs typeface="Courier"/>
              </a:rPr>
              <a:t>}; results = </a:t>
            </a:r>
            <a:r>
              <a:rPr lang="en-US" sz="1600" dirty="0" err="1" smtClean="0">
                <a:latin typeface="Courier"/>
                <a:cs typeface="Courier"/>
              </a:rPr>
              <a:t>Seq{r</a:t>
            </a:r>
            <a:r>
              <a:rPr lang="en-US" sz="1600" dirty="0" smtClean="0">
                <a:latin typeface="Courier"/>
                <a:cs typeface="Courier"/>
              </a:rPr>
              <a:t>}]</a:t>
            </a:r>
          </a:p>
          <a:p>
            <a:pPr>
              <a:lnSpc>
                <a:spcPct val="80000"/>
              </a:lnSpc>
              <a:buNone/>
            </a:pPr>
            <a:endParaRPr lang="en-US" sz="1600" dirty="0" smtClean="0">
              <a:latin typeface="Courier"/>
              <a:cs typeface="Courier"/>
            </a:endParaRPr>
          </a:p>
          <a:p>
            <a:pPr>
              <a:lnSpc>
                <a:spcPct val="80000"/>
              </a:lnSpc>
              <a:buNone/>
            </a:pPr>
            <a:endParaRPr lang="en-US" sz="1600" dirty="0" smtClean="0">
              <a:latin typeface="Courier"/>
              <a:cs typeface="Courier"/>
            </a:endParaRPr>
          </a:p>
          <a:p>
            <a:pPr>
              <a:lnSpc>
                <a:spcPct val="80000"/>
              </a:lnSpc>
              <a:buNone/>
            </a:pPr>
            <a:endParaRPr lang="en-US" sz="1600" dirty="0" smtClean="0">
              <a:latin typeface="Courier"/>
              <a:cs typeface="Courier"/>
            </a:endParaRPr>
          </a:p>
          <a:p>
            <a:pPr>
              <a:lnSpc>
                <a:spcPct val="80000"/>
              </a:lnSpc>
              <a:buNone/>
            </a:pPr>
            <a:endParaRPr lang="en-US" sz="1600" dirty="0" smtClean="0">
              <a:latin typeface="Courier"/>
              <a:cs typeface="Courier"/>
            </a:endParaRPr>
          </a:p>
          <a:p>
            <a:pPr>
              <a:lnSpc>
                <a:spcPct val="80000"/>
              </a:lnSpc>
              <a:buNone/>
            </a:pPr>
            <a:r>
              <a:rPr lang="en-US" sz="1600" dirty="0" smtClean="0">
                <a:latin typeface="Courier"/>
                <a:cs typeface="Courier"/>
              </a:rPr>
              <a:t>         (</a:t>
            </a:r>
            <a:r>
              <a:rPr lang="en-US" sz="1600" dirty="0" err="1" smtClean="0">
                <a:latin typeface="Courier"/>
                <a:cs typeface="Courier"/>
              </a:rPr>
              <a:t>Evals)[accesses</a:t>
            </a:r>
            <a:r>
              <a:rPr lang="en-US" sz="1600" dirty="0" smtClean="0">
                <a:latin typeface="Courier"/>
                <a:cs typeface="Courier"/>
              </a:rPr>
              <a:t> = P; changes = C; results = V]</a:t>
            </a:r>
          </a:p>
          <a:p>
            <a:pPr>
              <a:lnSpc>
                <a:spcPct val="80000"/>
              </a:lnSpc>
              <a:buNone/>
            </a:pPr>
            <a:r>
              <a:rPr lang="en-US" sz="1600" dirty="0" smtClean="0">
                <a:latin typeface="Courier"/>
                <a:cs typeface="Courier"/>
              </a:rPr>
              <a:t>         (</a:t>
            </a:r>
            <a:r>
              <a:rPr lang="en-US" sz="1600" dirty="0" err="1" smtClean="0">
                <a:latin typeface="Courier"/>
                <a:cs typeface="Courier"/>
              </a:rPr>
              <a:t>Evals)[accesses</a:t>
            </a:r>
            <a:r>
              <a:rPr lang="en-US" sz="1600" dirty="0" smtClean="0">
                <a:latin typeface="Courier"/>
                <a:cs typeface="Courier"/>
              </a:rPr>
              <a:t> = Q; changes = D; results = W]</a:t>
            </a:r>
          </a:p>
          <a:p>
            <a:pPr>
              <a:lnSpc>
                <a:spcPct val="80000"/>
              </a:lnSpc>
              <a:buNone/>
            </a:pPr>
            <a:r>
              <a:rPr lang="en-US" sz="1600" dirty="0" smtClean="0">
                <a:latin typeface="Courier"/>
                <a:cs typeface="Courier"/>
              </a:rPr>
              <a:t>---------------------------------------------------------- (</a:t>
            </a:r>
            <a:r>
              <a:rPr lang="en-US" sz="1600" dirty="0" err="1" smtClean="0">
                <a:latin typeface="Courier"/>
                <a:cs typeface="Courier"/>
              </a:rPr>
              <a:t>EvalsRule</a:t>
            </a:r>
            <a:r>
              <a:rPr lang="en-US" sz="1600" dirty="0" smtClean="0">
                <a:latin typeface="Courier"/>
                <a:cs typeface="Courier"/>
              </a:rPr>
              <a:t>)</a:t>
            </a:r>
          </a:p>
          <a:p>
            <a:pPr>
              <a:lnSpc>
                <a:spcPct val="80000"/>
              </a:lnSpc>
              <a:buNone/>
            </a:pPr>
            <a:r>
              <a:rPr lang="en-US" sz="1600" dirty="0" smtClean="0">
                <a:latin typeface="Courier"/>
                <a:cs typeface="Courier"/>
              </a:rPr>
              <a:t>(</a:t>
            </a:r>
            <a:r>
              <a:rPr lang="en-US" sz="1600" dirty="0" err="1" smtClean="0">
                <a:latin typeface="Courier"/>
                <a:cs typeface="Courier"/>
              </a:rPr>
              <a:t>Evals)[accesses</a:t>
            </a:r>
            <a:r>
              <a:rPr lang="en-US" sz="1600" dirty="0" smtClean="0">
                <a:latin typeface="Courier"/>
                <a:cs typeface="Courier"/>
              </a:rPr>
              <a:t> = P + Q; changes = C + D; results = V + W</a:t>
            </a:r>
          </a:p>
        </p:txBody>
      </p:sp>
      <p:pic>
        <p:nvPicPr>
          <p:cNvPr id="5" name="Picture 4" descr="process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509" y="5154592"/>
            <a:ext cx="2242398" cy="1478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eori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5120" y="-720170"/>
            <a:ext cx="7450667" cy="7658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0698" y="2434167"/>
            <a:ext cx="487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Library </a:t>
            </a:r>
            <a:br>
              <a:rPr lang="en-US" dirty="0" smtClean="0"/>
            </a:br>
            <a:r>
              <a:rPr lang="en-US" dirty="0" smtClean="0"/>
              <a:t>Theory</a:t>
            </a:r>
            <a:endParaRPr lang="en-US" dirty="0"/>
          </a:p>
        </p:txBody>
      </p:sp>
      <p:pic>
        <p:nvPicPr>
          <p:cNvPr id="9" name="Picture 8" descr="process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509" y="5154592"/>
            <a:ext cx="2242398" cy="1478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8500"/>
            <a:ext cx="8229600" cy="3489267"/>
          </a:xfrm>
        </p:spPr>
        <p:txBody>
          <a:bodyPr/>
          <a:lstStyle/>
          <a:p>
            <a:r>
              <a:rPr lang="en-US" dirty="0" smtClean="0"/>
              <a:t>Can someone borrow a book without joining the library?</a:t>
            </a:r>
          </a:p>
          <a:p>
            <a:r>
              <a:rPr lang="en-US" dirty="0" smtClean="0"/>
              <a:t>Can two people join the library with the same id?</a:t>
            </a:r>
          </a:p>
          <a:p>
            <a:r>
              <a:rPr lang="en-US" dirty="0" smtClean="0"/>
              <a:t>Is it possible to construct a situation where a book disappears from the library?</a:t>
            </a:r>
            <a:endParaRPr lang="en-US" dirty="0"/>
          </a:p>
        </p:txBody>
      </p:sp>
      <p:pic>
        <p:nvPicPr>
          <p:cNvPr id="4" name="Picture 3" descr="process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364" y="5154193"/>
            <a:ext cx="2543543" cy="167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mstrip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29" y="-1896733"/>
            <a:ext cx="7077337" cy="81916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Theorem Development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1507" y="291727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pic>
        <p:nvPicPr>
          <p:cNvPr id="6" name="Picture 5" descr="process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364" y="5154193"/>
            <a:ext cx="2543543" cy="167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mstrip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833" y="-549969"/>
            <a:ext cx="594492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in the Blanks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22661" y="344103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</a:t>
            </a:r>
            <a:endParaRPr lang="en-US" b="1" dirty="0"/>
          </a:p>
        </p:txBody>
      </p:sp>
      <p:pic>
        <p:nvPicPr>
          <p:cNvPr id="7" name="Picture 6" descr="process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364" y="5154193"/>
            <a:ext cx="2543543" cy="167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831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Motivation</a:t>
            </a:r>
            <a:r>
              <a:rPr lang="en-US" dirty="0" smtClean="0"/>
              <a:t>: There is nothing new under the sun.</a:t>
            </a:r>
            <a:endParaRPr lang="en-US" dirty="0"/>
          </a:p>
        </p:txBody>
      </p:sp>
      <p:pic>
        <p:nvPicPr>
          <p:cNvPr id="3" name="Picture 2" descr="MC900044888(2).WM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997" y="405916"/>
            <a:ext cx="2076830" cy="2091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mstrip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160" y="0"/>
            <a:ext cx="769167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636"/>
            <a:ext cx="8229600" cy="614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Hypothesize the Blanks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82673" y="399100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6" name="Picture 5" descr="process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364" y="5154193"/>
            <a:ext cx="2543543" cy="167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Deduction</a:t>
            </a:r>
            <a:r>
              <a:rPr lang="en-US" dirty="0" smtClean="0"/>
              <a:t>: Theory tells us there must be two cards for </a:t>
            </a:r>
            <a:r>
              <a:rPr lang="en-US" dirty="0" err="1" smtClean="0"/>
              <a:t>fred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Reality</a:t>
            </a:r>
            <a:r>
              <a:rPr lang="en-US" dirty="0" smtClean="0"/>
              <a:t>: Fred must have duplicated the library card and an accomplice borrows the second book at the same time when </a:t>
            </a:r>
            <a:r>
              <a:rPr lang="en-US" dirty="0" err="1" smtClean="0"/>
              <a:t>fred</a:t>
            </a:r>
            <a:r>
              <a:rPr lang="en-US" dirty="0" smtClean="0"/>
              <a:t> borrows the first.</a:t>
            </a:r>
          </a:p>
          <a:p>
            <a:r>
              <a:rPr lang="en-US" b="1" dirty="0" smtClean="0"/>
              <a:t>Solution</a:t>
            </a:r>
            <a:r>
              <a:rPr lang="en-US" dirty="0" smtClean="0"/>
              <a:t>: change the theory.</a:t>
            </a:r>
            <a:endParaRPr lang="en-US" dirty="0"/>
          </a:p>
        </p:txBody>
      </p:sp>
      <p:pic>
        <p:nvPicPr>
          <p:cNvPr id="4" name="Picture 3" descr="process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364" y="5154193"/>
            <a:ext cx="2543543" cy="16776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eori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52620"/>
            <a:ext cx="7450667" cy="76587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0698" y="2434167"/>
            <a:ext cx="48768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Modify</a:t>
            </a:r>
            <a:br>
              <a:rPr lang="en-US" dirty="0" smtClean="0"/>
            </a:br>
            <a:r>
              <a:rPr lang="en-US" dirty="0" smtClean="0"/>
              <a:t>Definition</a:t>
            </a:r>
            <a:br>
              <a:rPr lang="en-US" dirty="0" smtClean="0"/>
            </a:br>
            <a:r>
              <a:rPr lang="en-US" dirty="0" smtClean="0"/>
              <a:t>of</a:t>
            </a:r>
            <a:br>
              <a:rPr lang="en-US" dirty="0" smtClean="0"/>
            </a:br>
            <a:r>
              <a:rPr lang="en-US" dirty="0" smtClean="0"/>
              <a:t>Project</a:t>
            </a:r>
            <a:endParaRPr lang="en-US" dirty="0"/>
          </a:p>
        </p:txBody>
      </p:sp>
      <p:pic>
        <p:nvPicPr>
          <p:cNvPr id="4" name="Picture 3" descr="process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509" y="5154592"/>
            <a:ext cx="2242398" cy="1478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Borrowing </a:t>
            </a:r>
            <a:r>
              <a:rPr lang="en-US" smtClean="0"/>
              <a:t>(modified)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449510" y="1417638"/>
            <a:ext cx="7694489" cy="516769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000" dirty="0">
                <a:latin typeface="Courier"/>
                <a:cs typeface="Courier"/>
              </a:rPr>
              <a:t>public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b="1" dirty="0" smtClean="0">
                <a:latin typeface="Courier"/>
                <a:cs typeface="Courier"/>
              </a:rPr>
              <a:t>synchronized </a:t>
            </a:r>
            <a:r>
              <a:rPr lang="en-US" sz="2000" dirty="0" smtClean="0">
                <a:latin typeface="Courier"/>
                <a:cs typeface="Courier"/>
              </a:rPr>
              <a:t>void </a:t>
            </a:r>
            <a:r>
              <a:rPr lang="en-US" sz="2000" dirty="0" err="1" smtClean="0">
                <a:latin typeface="Courier"/>
                <a:cs typeface="Courier"/>
              </a:rPr>
              <a:t>borrow(</a:t>
            </a:r>
            <a:r>
              <a:rPr lang="en-US" sz="2000" dirty="0" err="1">
                <a:latin typeface="Courier"/>
                <a:cs typeface="Courier"/>
              </a:rPr>
              <a:t>Message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err="1">
                <a:latin typeface="Courier"/>
                <a:cs typeface="Courier"/>
              </a:rPr>
              <a:t>m</a:t>
            </a:r>
            <a:r>
              <a:rPr lang="en-US" sz="2000" dirty="0">
                <a:latin typeface="Courier"/>
                <a:cs typeface="Courier"/>
              </a:rPr>
              <a:t>) </a:t>
            </a:r>
            <a:r>
              <a:rPr lang="en-US" sz="2000" dirty="0" smtClean="0">
                <a:latin typeface="Courier"/>
                <a:cs typeface="Courier"/>
              </a:rPr>
              <a:t>{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</a:t>
            </a:r>
            <a:r>
              <a:rPr lang="en-US" sz="2000" dirty="0" err="1" smtClean="0">
                <a:latin typeface="Courier"/>
                <a:cs typeface="Courier"/>
              </a:rPr>
              <a:t>int</a:t>
            </a:r>
            <a:r>
              <a:rPr lang="en-US" sz="2000" dirty="0" smtClean="0">
                <a:latin typeface="Courier"/>
                <a:cs typeface="Courier"/>
              </a:rPr>
              <a:t> id = (int)m.getData(0);</a:t>
            </a:r>
          </a:p>
          <a:p>
            <a:pPr>
              <a:buNone/>
            </a:pP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 String </a:t>
            </a:r>
            <a:r>
              <a:rPr lang="en-US" sz="2000" dirty="0">
                <a:latin typeface="Courier"/>
                <a:cs typeface="Courier"/>
              </a:rPr>
              <a:t>name =</a:t>
            </a:r>
            <a:r>
              <a:rPr lang="en-US" sz="2000" dirty="0" smtClean="0">
                <a:latin typeface="Courier"/>
                <a:cs typeface="Courier"/>
              </a:rPr>
              <a:t> (String)m</a:t>
            </a:r>
            <a:r>
              <a:rPr lang="en-US" sz="2000" dirty="0">
                <a:latin typeface="Courier"/>
                <a:cs typeface="Courier"/>
              </a:rPr>
              <a:t>.getData</a:t>
            </a:r>
            <a:r>
              <a:rPr lang="en-US" sz="2000" dirty="0" smtClean="0">
                <a:latin typeface="Courier"/>
                <a:cs typeface="Courier"/>
              </a:rPr>
              <a:t>(1);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Reader reader = </a:t>
            </a:r>
            <a:r>
              <a:rPr lang="en-US" sz="2000" dirty="0" err="1" smtClean="0">
                <a:latin typeface="Courier"/>
                <a:cs typeface="Courier"/>
              </a:rPr>
              <a:t>getReader(id</a:t>
            </a:r>
            <a:r>
              <a:rPr lang="en-US" sz="2000" dirty="0" smtClean="0">
                <a:latin typeface="Courier"/>
                <a:cs typeface="Courier"/>
              </a:rPr>
              <a:t>);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Book book = </a:t>
            </a:r>
            <a:r>
              <a:rPr lang="en-US" sz="2000" dirty="0" err="1" smtClean="0">
                <a:latin typeface="Courier"/>
                <a:cs typeface="Courier"/>
              </a:rPr>
              <a:t>removeBook(name</a:t>
            </a:r>
            <a:r>
              <a:rPr lang="en-US" sz="2000" dirty="0" smtClean="0">
                <a:latin typeface="Courier"/>
                <a:cs typeface="Courier"/>
              </a:rPr>
              <a:t>);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Book[] borrowed = </a:t>
            </a:r>
            <a:r>
              <a:rPr lang="en-US" sz="2000" dirty="0" err="1" smtClean="0">
                <a:latin typeface="Courier"/>
                <a:cs typeface="Courier"/>
              </a:rPr>
              <a:t>borrows.get(id</a:t>
            </a:r>
            <a:r>
              <a:rPr lang="en-US" sz="2000" dirty="0" smtClean="0">
                <a:latin typeface="Courier"/>
                <a:cs typeface="Courier"/>
              </a:rPr>
              <a:t>);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</a:t>
            </a:r>
            <a:r>
              <a:rPr lang="en-US" sz="2000" dirty="0" err="1" smtClean="0">
                <a:latin typeface="Courier"/>
                <a:cs typeface="Courier"/>
              </a:rPr>
              <a:t>if(borrowed.length</a:t>
            </a:r>
            <a:r>
              <a:rPr lang="en-US" sz="2000" dirty="0" smtClean="0">
                <a:latin typeface="Courier"/>
                <a:cs typeface="Courier"/>
              </a:rPr>
              <a:t> &lt; BORROW_LIMIT) {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 Book[] updated = new Book[borrowed.length+1];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 </a:t>
            </a:r>
            <a:r>
              <a:rPr lang="en-US" sz="2000" dirty="0" err="1" smtClean="0">
                <a:latin typeface="Courier"/>
                <a:cs typeface="Courier"/>
              </a:rPr>
              <a:t>Array.copyInto(borrowed,updated</a:t>
            </a:r>
            <a:r>
              <a:rPr lang="en-US" sz="2000" dirty="0" smtClean="0">
                <a:latin typeface="Courier"/>
                <a:cs typeface="Courier"/>
              </a:rPr>
              <a:t>);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 </a:t>
            </a:r>
            <a:r>
              <a:rPr lang="en-US" sz="2000" dirty="0" err="1" smtClean="0">
                <a:latin typeface="Courier"/>
                <a:cs typeface="Courier"/>
              </a:rPr>
              <a:t>updated[borrowed.length</a:t>
            </a:r>
            <a:r>
              <a:rPr lang="en-US" sz="2000" dirty="0" smtClean="0">
                <a:latin typeface="Courier"/>
                <a:cs typeface="Courier"/>
              </a:rPr>
              <a:t>] = book;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 </a:t>
            </a:r>
            <a:r>
              <a:rPr lang="en-US" sz="2000" dirty="0" err="1" smtClean="0">
                <a:latin typeface="Courier"/>
                <a:cs typeface="Courier"/>
              </a:rPr>
              <a:t>borrows.put(reader,updated</a:t>
            </a:r>
            <a:r>
              <a:rPr lang="en-US" sz="2000" dirty="0" smtClean="0">
                <a:latin typeface="Courier"/>
                <a:cs typeface="Courier"/>
              </a:rPr>
              <a:t>);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 </a:t>
            </a:r>
            <a:r>
              <a:rPr lang="en-US" sz="2000" dirty="0" err="1" smtClean="0">
                <a:latin typeface="Courier"/>
                <a:cs typeface="Courier"/>
              </a:rPr>
              <a:t>m.reply(OK</a:t>
            </a:r>
            <a:r>
              <a:rPr lang="en-US" sz="2000" dirty="0" smtClean="0">
                <a:latin typeface="Courier"/>
                <a:cs typeface="Courier"/>
              </a:rPr>
              <a:t>);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} else </a:t>
            </a:r>
            <a:r>
              <a:rPr lang="en-US" sz="2000" dirty="0" err="1" smtClean="0">
                <a:latin typeface="Courier"/>
                <a:cs typeface="Courier"/>
              </a:rPr>
              <a:t>m.reply(FAIL</a:t>
            </a:r>
            <a:r>
              <a:rPr lang="en-US" sz="2000" dirty="0" smtClean="0">
                <a:latin typeface="Courier"/>
                <a:cs typeface="Courier"/>
              </a:rPr>
              <a:t>);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}</a:t>
            </a:r>
          </a:p>
          <a:p>
            <a:pPr>
              <a:buNone/>
            </a:pPr>
            <a:r>
              <a:rPr lang="en-US" sz="2000" dirty="0" smtClean="0">
                <a:latin typeface="Courier"/>
                <a:cs typeface="Courier"/>
              </a:rPr>
              <a:t>    </a:t>
            </a:r>
          </a:p>
        </p:txBody>
      </p:sp>
      <p:pic>
        <p:nvPicPr>
          <p:cNvPr id="5" name="Picture 4" descr="process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699" y="5068827"/>
            <a:ext cx="2561650" cy="1689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Understanding is </a:t>
            </a:r>
            <a:r>
              <a:rPr lang="en-US" i="1" dirty="0" smtClean="0"/>
              <a:t>theory building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Modelling and programming are essentially the same.</a:t>
            </a:r>
          </a:p>
          <a:p>
            <a:r>
              <a:rPr lang="en-US" dirty="0" smtClean="0"/>
              <a:t>Modelling aims to be </a:t>
            </a:r>
            <a:r>
              <a:rPr lang="en-US" i="1" dirty="0" smtClean="0"/>
              <a:t>initial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Programming needs to be </a:t>
            </a:r>
            <a:r>
              <a:rPr lang="en-US" i="1" dirty="0" smtClean="0"/>
              <a:t>terminal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Modelling languages should support theories.</a:t>
            </a:r>
          </a:p>
          <a:p>
            <a:r>
              <a:rPr lang="en-US" dirty="0" smtClean="0"/>
              <a:t>Theories need to support:</a:t>
            </a:r>
          </a:p>
          <a:p>
            <a:pPr lvl="1"/>
            <a:r>
              <a:rPr lang="en-US" dirty="0" smtClean="0"/>
              <a:t>translation through mappings.</a:t>
            </a:r>
          </a:p>
          <a:p>
            <a:pPr lvl="1"/>
            <a:r>
              <a:rPr lang="en-US" dirty="0" smtClean="0"/>
              <a:t>different views through combination.</a:t>
            </a:r>
          </a:p>
          <a:p>
            <a:pPr lvl="1"/>
            <a:r>
              <a:rPr lang="en-US" dirty="0" smtClean="0"/>
              <a:t>patterns through parameterization.</a:t>
            </a:r>
            <a:endParaRPr lang="en-US" dirty="0"/>
          </a:p>
        </p:txBody>
      </p:sp>
      <p:pic>
        <p:nvPicPr>
          <p:cNvPr id="4" name="Picture 3" descr="process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652" y="5195849"/>
            <a:ext cx="2400976" cy="1583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business driver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Software Outsourcing Inc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High value software maintenance contracts</a:t>
            </a:r>
          </a:p>
          <a:p>
            <a:r>
              <a:rPr lang="en-US" dirty="0" smtClean="0"/>
              <a:t>Outsourcing of source code maintenance of large scale legacy systems</a:t>
            </a:r>
          </a:p>
          <a:p>
            <a:r>
              <a:rPr lang="en-US" dirty="0" smtClean="0"/>
              <a:t>Critical operational systems</a:t>
            </a:r>
          </a:p>
          <a:p>
            <a:r>
              <a:rPr lang="en-US" dirty="0" smtClean="0"/>
              <a:t>Initial contract is limited length – achievement of maintenance requests will lead to longer contract.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156108"/>
          </a:xfrm>
        </p:spPr>
        <p:txBody>
          <a:bodyPr/>
          <a:lstStyle/>
          <a:p>
            <a:r>
              <a:rPr lang="en-US" dirty="0" smtClean="0"/>
              <a:t>Support for responding to rapid ad hoc requests for changes to system</a:t>
            </a:r>
          </a:p>
          <a:p>
            <a:r>
              <a:rPr lang="en-US" dirty="0" smtClean="0"/>
              <a:t>Lack of documentation</a:t>
            </a:r>
          </a:p>
          <a:p>
            <a:r>
              <a:rPr lang="en-US" dirty="0" smtClean="0"/>
              <a:t>Original software developers no longer at the customer company</a:t>
            </a:r>
          </a:p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497388" y="5063598"/>
            <a:ext cx="4189412" cy="1487327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 common scenario facing many Indian IT providers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Naur’s</a:t>
            </a:r>
            <a:r>
              <a:rPr lang="en-US" dirty="0" smtClean="0"/>
              <a:t> Theory of Programming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Seminal paper written in 1985</a:t>
            </a:r>
          </a:p>
          <a:p>
            <a:r>
              <a:rPr lang="en-US" dirty="0" smtClean="0"/>
              <a:t>Fundamental assertion:</a:t>
            </a:r>
          </a:p>
          <a:p>
            <a:pPr lvl="1"/>
            <a:r>
              <a:rPr lang="en-US" dirty="0" smtClean="0"/>
              <a:t>Programmers achieve a certain insight or </a:t>
            </a:r>
            <a:r>
              <a:rPr lang="en-US" b="1" i="1" dirty="0" smtClean="0"/>
              <a:t>theory</a:t>
            </a:r>
            <a:r>
              <a:rPr lang="en-US" dirty="0" smtClean="0"/>
              <a:t> of some aspect of the domain that they are addressing</a:t>
            </a:r>
          </a:p>
          <a:p>
            <a:pPr lvl="1"/>
            <a:r>
              <a:rPr lang="en-US" dirty="0" smtClean="0"/>
              <a:t>Based on Ryle (1949) – </a:t>
            </a:r>
          </a:p>
          <a:p>
            <a:pPr lvl="2"/>
            <a:r>
              <a:rPr lang="en-US" dirty="0" smtClean="0"/>
              <a:t>A person who has a theory or facts can do things and explain why and respond to questions</a:t>
            </a:r>
          </a:p>
          <a:p>
            <a:pPr lvl="1"/>
            <a:r>
              <a:rPr lang="en-US" dirty="0" smtClean="0"/>
              <a:t>Explains this in the context of the software lifecycle</a:t>
            </a:r>
          </a:p>
          <a:p>
            <a:r>
              <a:rPr lang="en-US" dirty="0" smtClean="0"/>
              <a:t>Traditionally software methods are focused on artifact production (explicit knowledge). But should be </a:t>
            </a:r>
            <a:r>
              <a:rPr lang="en-US" dirty="0" err="1" smtClean="0"/>
              <a:t>focussed</a:t>
            </a:r>
            <a:r>
              <a:rPr lang="en-US" dirty="0" smtClean="0"/>
              <a:t> on </a:t>
            </a:r>
            <a:r>
              <a:rPr lang="en-US" dirty="0" err="1" smtClean="0"/>
              <a:t>techne</a:t>
            </a:r>
            <a:r>
              <a:rPr lang="en-US" dirty="0" smtClean="0"/>
              <a:t> and </a:t>
            </a:r>
            <a:r>
              <a:rPr lang="en-US" dirty="0" err="1" smtClean="0"/>
              <a:t>phronosis</a:t>
            </a:r>
            <a:r>
              <a:rPr lang="en-US" dirty="0" smtClean="0"/>
              <a:t> (wisdom derived from practice)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Naur’s</a:t>
            </a:r>
            <a:r>
              <a:rPr lang="en-US" dirty="0" smtClean="0"/>
              <a:t> Thesis: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Programming is Theory Building.</a:t>
            </a:r>
          </a:p>
          <a:p>
            <a:r>
              <a:rPr lang="en-US" dirty="0" smtClean="0"/>
              <a:t>Understand the domain as a theory.</a:t>
            </a:r>
          </a:p>
          <a:p>
            <a:r>
              <a:rPr lang="en-US" dirty="0" smtClean="0"/>
              <a:t>Theories consist of information bearing statements about a domain that are true (or false).</a:t>
            </a:r>
          </a:p>
          <a:p>
            <a:r>
              <a:rPr lang="en-US" dirty="0" smtClean="0"/>
              <a:t>No such thing as </a:t>
            </a:r>
            <a:r>
              <a:rPr lang="en-US" i="1" dirty="0" smtClean="0"/>
              <a:t>the ideal  </a:t>
            </a:r>
            <a:r>
              <a:rPr lang="en-US" dirty="0" smtClean="0"/>
              <a:t>theory because:</a:t>
            </a:r>
          </a:p>
          <a:p>
            <a:pPr lvl="1"/>
            <a:r>
              <a:rPr lang="en-US" dirty="0" smtClean="0"/>
              <a:t>many consistent (incomplete) theories.</a:t>
            </a:r>
          </a:p>
          <a:p>
            <a:pPr lvl="1"/>
            <a:r>
              <a:rPr lang="en-US" dirty="0" smtClean="0"/>
              <a:t>theories are personal.</a:t>
            </a:r>
          </a:p>
          <a:p>
            <a:pPr lvl="1"/>
            <a:r>
              <a:rPr lang="en-US" dirty="0" smtClean="0"/>
              <a:t>theories consist of information necessary for stakeholder.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Systems lifecycle and theory building</a:t>
            </a:r>
            <a:endParaRPr lang="en-US" dirty="0"/>
          </a:p>
        </p:txBody>
      </p: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457200" y="3893790"/>
            <a:ext cx="8229600" cy="223237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Once the system is deployed and enters into a maintenance phase, the only way the theory can be retained is by transfer of knowledge between team members.</a:t>
            </a:r>
          </a:p>
          <a:p>
            <a:r>
              <a:rPr lang="en-US" dirty="0" smtClean="0"/>
              <a:t>The artifacts represent an incomplete documentation of the theory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2515087"/>
            <a:ext cx="1637482" cy="91913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Analysis and Design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656731" y="2515087"/>
            <a:ext cx="1856718" cy="91913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049318" y="2515087"/>
            <a:ext cx="1637482" cy="91913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Maintenance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087612" y="2515087"/>
            <a:ext cx="1637482" cy="91913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Deployed System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4" idx="3"/>
            <a:endCxn id="5" idx="1"/>
          </p:cNvCxnSpPr>
          <p:nvPr/>
        </p:nvCxnSpPr>
        <p:spPr>
          <a:xfrm>
            <a:off x="2094682" y="2974655"/>
            <a:ext cx="562049" cy="1588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61303" y="447869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13449" y="2973067"/>
            <a:ext cx="562049" cy="1588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6" idx="1"/>
          </p:cNvCxnSpPr>
          <p:nvPr/>
        </p:nvCxnSpPr>
        <p:spPr>
          <a:xfrm flipV="1">
            <a:off x="6725094" y="2974655"/>
            <a:ext cx="324224" cy="1588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94682" y="1486488"/>
            <a:ext cx="1645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Theory building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1670904" y="1855819"/>
            <a:ext cx="985829" cy="350108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057748" y="1855819"/>
            <a:ext cx="682900" cy="35011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321012" y="1486488"/>
            <a:ext cx="1456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Theory Decay</a:t>
            </a:r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5828097" y="2008217"/>
            <a:ext cx="985829" cy="350108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214941" y="2008217"/>
            <a:ext cx="682900" cy="35011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Naur’s</a:t>
            </a:r>
            <a:r>
              <a:rPr lang="en-US" dirty="0" smtClean="0"/>
              <a:t> Thesis: Benefit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Core IPR is in theories.</a:t>
            </a:r>
          </a:p>
          <a:p>
            <a:r>
              <a:rPr lang="en-US" dirty="0" smtClean="0"/>
              <a:t>Theories are more abstract than programs.</a:t>
            </a:r>
          </a:p>
          <a:p>
            <a:r>
              <a:rPr lang="en-US" dirty="0" smtClean="0"/>
              <a:t>Maintain system using theories.</a:t>
            </a:r>
          </a:p>
          <a:p>
            <a:r>
              <a:rPr lang="en-US" dirty="0" smtClean="0"/>
              <a:t>Introduce new people using theory not code.</a:t>
            </a:r>
          </a:p>
          <a:p>
            <a:r>
              <a:rPr lang="en-US" dirty="0" smtClean="0"/>
              <a:t>Theories are reusable (code fails to be).</a:t>
            </a:r>
          </a:p>
          <a:p>
            <a:r>
              <a:rPr lang="en-US" dirty="0" smtClean="0"/>
              <a:t>Theories allow questions to be articulated.</a:t>
            </a:r>
          </a:p>
          <a:p>
            <a:r>
              <a:rPr lang="en-US" dirty="0" smtClean="0"/>
              <a:t>Theories capture different views of a system.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5562"/>
            <a:ext cx="8229600" cy="1143000"/>
          </a:xfrm>
        </p:spPr>
        <p:txBody>
          <a:bodyPr/>
          <a:lstStyle/>
          <a:p>
            <a:r>
              <a:rPr lang="en-US" dirty="0" smtClean="0"/>
              <a:t>Understanding is Theory Building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087438"/>
            <a:ext cx="8276829" cy="5211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2806</TotalTime>
  <Words>1780</Words>
  <Application>Microsoft Macintosh PowerPoint</Application>
  <PresentationFormat>On-screen Show (4:3)</PresentationFormat>
  <Paragraphs>270</Paragraphs>
  <Slides>34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Reverse Engineering as Theory Building</vt:lpstr>
      <vt:lpstr>Overview</vt:lpstr>
      <vt:lpstr>Motivation: There is nothing new under the sun.</vt:lpstr>
      <vt:lpstr>The business driver</vt:lpstr>
      <vt:lpstr>Naur’s Theory of Programming</vt:lpstr>
      <vt:lpstr>Naur’s Thesis: Features</vt:lpstr>
      <vt:lpstr>Systems lifecycle and theory building</vt:lpstr>
      <vt:lpstr>Naur’s Thesis: Benefit Claims</vt:lpstr>
      <vt:lpstr>Understanding is Theory Building</vt:lpstr>
      <vt:lpstr>What do we currently do?</vt:lpstr>
      <vt:lpstr>Naur’s Thesis Applied to Modelling</vt:lpstr>
      <vt:lpstr>Approach: Building theories about an application.</vt:lpstr>
      <vt:lpstr>Theory Building Process</vt:lpstr>
      <vt:lpstr>What is a theory?</vt:lpstr>
      <vt:lpstr>Being Concrete: Aspects of a Simple Case Study</vt:lpstr>
      <vt:lpstr>Customer Requirement</vt:lpstr>
      <vt:lpstr>Library Source Code</vt:lpstr>
      <vt:lpstr>Library Operations</vt:lpstr>
      <vt:lpstr>Borrowing</vt:lpstr>
      <vt:lpstr>Static Modelling</vt:lpstr>
      <vt:lpstr>Commands</vt:lpstr>
      <vt:lpstr>Data Access</vt:lpstr>
      <vt:lpstr>Results</vt:lpstr>
      <vt:lpstr>Partial Theories are Defined by Rules</vt:lpstr>
      <vt:lpstr>Evaluating More than one Data Access</vt:lpstr>
      <vt:lpstr>Library  Theory</vt:lpstr>
      <vt:lpstr>Theorems</vt:lpstr>
      <vt:lpstr>Theorem Development</vt:lpstr>
      <vt:lpstr>Fill in the Blanks</vt:lpstr>
      <vt:lpstr>Hypothesize the Blanks</vt:lpstr>
      <vt:lpstr>Deduction</vt:lpstr>
      <vt:lpstr>Modify Definition of Project</vt:lpstr>
      <vt:lpstr>Borrowing (modified)</vt:lpstr>
      <vt:lpstr>Conclusion</vt:lpstr>
    </vt:vector>
  </TitlesOfParts>
  <Company>Thames Valley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Modelling as Theory Building</dc:title>
  <dc:creator>Tony</dc:creator>
  <cp:lastModifiedBy>Tony Clark</cp:lastModifiedBy>
  <cp:revision>92</cp:revision>
  <dcterms:created xsi:type="dcterms:W3CDTF">2011-04-27T17:13:21Z</dcterms:created>
  <dcterms:modified xsi:type="dcterms:W3CDTF">2011-04-27T17:13:42Z</dcterms:modified>
</cp:coreProperties>
</file>