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256" r:id="rId2"/>
    <p:sldId id="258" r:id="rId3"/>
    <p:sldId id="281" r:id="rId4"/>
    <p:sldId id="286" r:id="rId5"/>
    <p:sldId id="287" r:id="rId6"/>
    <p:sldId id="289" r:id="rId7"/>
    <p:sldId id="266" r:id="rId8"/>
    <p:sldId id="269" r:id="rId9"/>
    <p:sldId id="275" r:id="rId10"/>
    <p:sldId id="276" r:id="rId11"/>
    <p:sldId id="277" r:id="rId12"/>
    <p:sldId id="280" r:id="rId13"/>
    <p:sldId id="271" r:id="rId14"/>
    <p:sldId id="270" r:id="rId15"/>
    <p:sldId id="272" r:id="rId16"/>
    <p:sldId id="278" r:id="rId17"/>
    <p:sldId id="279" r:id="rId18"/>
    <p:sldId id="285" r:id="rId19"/>
    <p:sldId id="283" r:id="rId20"/>
    <p:sldId id="284" r:id="rId21"/>
    <p:sldId id="267" r:id="rId22"/>
    <p:sldId id="28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504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F8580A-8B08-4C51-81A4-5529885674BA}" type="datetimeFigureOut">
              <a:rPr lang="en-US" smtClean="0"/>
              <a:pPr/>
              <a:t>10/4/2009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AC912D-0219-4B8C-8749-31A85252A82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72A08-64E2-4732-9844-8ED02A033719}" type="datetime1">
              <a:rPr lang="en-US" smtClean="0"/>
              <a:pPr/>
              <a:t>10/4/2009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OCL 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7D7F7-AC66-43A5-8764-0F86FE063665}" type="datetime1">
              <a:rPr lang="en-US" smtClean="0"/>
              <a:pPr/>
              <a:t>10/4/2009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OCL 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5563-1A36-45FD-83E0-94E53F41E17C}" type="datetime1">
              <a:rPr lang="en-US" smtClean="0"/>
              <a:pPr/>
              <a:t>10/4/2009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OCL 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397E-6673-4901-8666-69D93BA9D0EA}" type="datetime1">
              <a:rPr lang="en-US" smtClean="0"/>
              <a:pPr/>
              <a:t>10/4/2009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OCL 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D95CB-75E1-42CA-9A45-420B5031507A}" type="datetime1">
              <a:rPr lang="en-US" smtClean="0"/>
              <a:pPr/>
              <a:t>10/4/2009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OCL 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8E74-B745-4826-9D88-539EA722B905}" type="datetime1">
              <a:rPr lang="en-US" smtClean="0"/>
              <a:pPr/>
              <a:t>10/4/2009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OCL 09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9E0FE-05AC-4220-8354-18A6ED89E024}" type="datetime1">
              <a:rPr lang="en-US" smtClean="0"/>
              <a:pPr/>
              <a:t>10/4/2009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OCL 09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095B-FCE2-4D1C-A950-5DA578FE346E}" type="datetime1">
              <a:rPr lang="en-US" smtClean="0"/>
              <a:pPr/>
              <a:t>10/4/2009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OCL 09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ACAF0-7A3C-4F5F-BD51-B2DBC39643FA}" type="datetime1">
              <a:rPr lang="en-US" smtClean="0"/>
              <a:pPr/>
              <a:t>10/4/2009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OCL 09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340EF-CDCE-49F1-8082-1A7D9A9BD8ED}" type="datetime1">
              <a:rPr lang="en-US" smtClean="0"/>
              <a:pPr/>
              <a:t>10/4/2009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OCL 09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F7B3-CCB3-4AC5-96A7-7C8E2C95E821}" type="datetime1">
              <a:rPr lang="en-US" smtClean="0"/>
              <a:pPr/>
              <a:t>10/4/2009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OCL 09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BCF85-AD5F-44DD-B9D1-AA363E818A5A}" type="datetime1">
              <a:rPr lang="en-US" smtClean="0"/>
              <a:pPr/>
              <a:t>10/4/2009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OCL 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 MOP Based DSL for Testing Java Programs using OCL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dirty="0" smtClean="0"/>
              <a:t>Tony </a:t>
            </a:r>
            <a:r>
              <a:rPr lang="en-GB" dirty="0" smtClean="0"/>
              <a:t>Clark</a:t>
            </a:r>
          </a:p>
          <a:p>
            <a:r>
              <a:rPr lang="en-GB" dirty="0" smtClean="0"/>
              <a:t>http://itcentre.tvu.ac.uk/~clark/</a:t>
            </a:r>
            <a:endParaRPr lang="en-GB" dirty="0" smtClean="0"/>
          </a:p>
          <a:p>
            <a:r>
              <a:rPr lang="en-GB" dirty="0" smtClean="0"/>
              <a:t>Centre for Model Driven Software Engineering</a:t>
            </a:r>
          </a:p>
          <a:p>
            <a:r>
              <a:rPr lang="en-GB" dirty="0" smtClean="0"/>
              <a:t>School of Computing</a:t>
            </a:r>
          </a:p>
          <a:p>
            <a:r>
              <a:rPr lang="en-GB" dirty="0" smtClean="0"/>
              <a:t>Thames Valley University</a:t>
            </a:r>
          </a:p>
          <a:p>
            <a:r>
              <a:rPr lang="en-GB" dirty="0" smtClean="0"/>
              <a:t>London, UK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ForeignObj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457200"/>
            <a:ext cx="8397544" cy="599255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algn="l"/>
            <a:r>
              <a:rPr lang="en-GB" dirty="0" smtClean="0"/>
              <a:t>Foreign Objects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OCL 09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JavaClas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227851"/>
            <a:ext cx="7543800" cy="663014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Java Classes in XMF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OCL 09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</a:t>
            </a:r>
            <a:r>
              <a:rPr lang="en-GB" dirty="0" err="1" smtClean="0"/>
              <a:t>Metaclass</a:t>
            </a:r>
            <a:r>
              <a:rPr lang="en-GB" dirty="0" smtClean="0"/>
              <a:t>: </a:t>
            </a:r>
            <a:r>
              <a:rPr lang="en-GB" dirty="0" err="1" smtClean="0"/>
              <a:t>JavaClass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@Class </a:t>
            </a:r>
            <a:r>
              <a:rPr lang="en-GB" sz="1600" dirty="0" err="1" smtClean="0">
                <a:latin typeface="Courier New" pitchFamily="49" charset="0"/>
                <a:cs typeface="Courier New" pitchFamily="49" charset="0"/>
              </a:rPr>
              <a:t>JavaClass</a:t>
            </a: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 extends Class</a:t>
            </a:r>
          </a:p>
          <a:p>
            <a:pPr>
              <a:buNone/>
            </a:pP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     </a:t>
            </a:r>
          </a:p>
          <a:p>
            <a:pPr>
              <a:buNone/>
            </a:pP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  @Attribute descriptor : </a:t>
            </a:r>
            <a:r>
              <a:rPr lang="en-GB" sz="1600" dirty="0" err="1" smtClean="0">
                <a:latin typeface="Courier New" pitchFamily="49" charset="0"/>
                <a:cs typeface="Courier New" pitchFamily="49" charset="0"/>
              </a:rPr>
              <a:t>JavaDescriptor</a:t>
            </a: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 (?,!) end</a:t>
            </a:r>
          </a:p>
          <a:p>
            <a:pPr>
              <a:buNone/>
            </a:pPr>
            <a:endParaRPr lang="en-GB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  @Operation </a:t>
            </a:r>
            <a:r>
              <a:rPr lang="en-GB" sz="1600" dirty="0" err="1" smtClean="0">
                <a:latin typeface="Courier New" pitchFamily="49" charset="0"/>
                <a:cs typeface="Courier New" pitchFamily="49" charset="0"/>
              </a:rPr>
              <a:t>addDescriptor</a:t>
            </a: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(d:JavaDescriptor)</a:t>
            </a:r>
          </a:p>
          <a:p>
            <a:pPr>
              <a:buNone/>
            </a:pP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1600" dirty="0" err="1" smtClean="0">
                <a:latin typeface="Courier New" pitchFamily="49" charset="0"/>
                <a:cs typeface="Courier New" pitchFamily="49" charset="0"/>
              </a:rPr>
              <a:t>xmf.foreignTypeMapping</a:t>
            </a: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().put(</a:t>
            </a:r>
            <a:r>
              <a:rPr lang="en-GB" sz="1600" dirty="0" err="1" smtClean="0">
                <a:latin typeface="Courier New" pitchFamily="49" charset="0"/>
                <a:cs typeface="Courier New" pitchFamily="49" charset="0"/>
              </a:rPr>
              <a:t>d.type</a:t>
            </a: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(),self);</a:t>
            </a:r>
          </a:p>
          <a:p>
            <a:pPr>
              <a:buNone/>
            </a:pP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1600" dirty="0" err="1" smtClean="0">
                <a:latin typeface="Courier New" pitchFamily="49" charset="0"/>
                <a:cs typeface="Courier New" pitchFamily="49" charset="0"/>
              </a:rPr>
              <a:t>xmf.foreignMOPMapping</a:t>
            </a: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().put(</a:t>
            </a:r>
            <a:r>
              <a:rPr lang="en-GB" sz="1600" dirty="0" err="1" smtClean="0">
                <a:latin typeface="Courier New" pitchFamily="49" charset="0"/>
                <a:cs typeface="Courier New" pitchFamily="49" charset="0"/>
              </a:rPr>
              <a:t>d.type</a:t>
            </a: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(),</a:t>
            </a:r>
            <a:r>
              <a:rPr lang="en-GB" sz="1600" dirty="0" err="1" smtClean="0">
                <a:latin typeface="Courier New" pitchFamily="49" charset="0"/>
                <a:cs typeface="Courier New" pitchFamily="49" charset="0"/>
              </a:rPr>
              <a:t>d.mopName</a:t>
            </a: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>
              <a:buNone/>
            </a:pP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1600" dirty="0" err="1" smtClean="0">
                <a:latin typeface="Courier New" pitchFamily="49" charset="0"/>
                <a:cs typeface="Courier New" pitchFamily="49" charset="0"/>
              </a:rPr>
              <a:t>self.setDescriptor</a:t>
            </a: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(d)</a:t>
            </a:r>
          </a:p>
          <a:p>
            <a:pPr>
              <a:buNone/>
            </a:pP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  end</a:t>
            </a:r>
          </a:p>
          <a:p>
            <a:pPr>
              <a:buNone/>
            </a:pPr>
            <a:endParaRPr lang="en-GB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  @Operation invoke(</a:t>
            </a:r>
            <a:r>
              <a:rPr lang="en-GB" sz="1600" dirty="0" err="1" smtClean="0">
                <a:latin typeface="Courier New" pitchFamily="49" charset="0"/>
                <a:cs typeface="Courier New" pitchFamily="49" charset="0"/>
              </a:rPr>
              <a:t>target,args</a:t>
            </a: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    let class = </a:t>
            </a:r>
            <a:r>
              <a:rPr lang="en-GB" sz="1600" dirty="0" err="1" smtClean="0">
                <a:latin typeface="Courier New" pitchFamily="49" charset="0"/>
                <a:cs typeface="Courier New" pitchFamily="49" charset="0"/>
              </a:rPr>
              <a:t>xmf.javaClass</a:t>
            </a: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1600" dirty="0" err="1" smtClean="0">
                <a:latin typeface="Courier New" pitchFamily="49" charset="0"/>
                <a:cs typeface="Courier New" pitchFamily="49" charset="0"/>
              </a:rPr>
              <a:t>descriptor.type</a:t>
            </a: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(),</a:t>
            </a:r>
            <a:r>
              <a:rPr lang="en-GB" sz="1600" dirty="0" err="1" smtClean="0">
                <a:latin typeface="Courier New" pitchFamily="49" charset="0"/>
                <a:cs typeface="Courier New" pitchFamily="49" charset="0"/>
              </a:rPr>
              <a:t>descriptor.paths</a:t>
            </a: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())</a:t>
            </a:r>
          </a:p>
          <a:p>
            <a:pPr>
              <a:buNone/>
            </a:pP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    in </a:t>
            </a:r>
            <a:r>
              <a:rPr lang="en-GB" sz="1600" dirty="0" err="1" smtClean="0">
                <a:latin typeface="Courier New" pitchFamily="49" charset="0"/>
                <a:cs typeface="Courier New" pitchFamily="49" charset="0"/>
              </a:rPr>
              <a:t>class.invoke</a:t>
            </a: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1600" dirty="0" err="1" smtClean="0">
                <a:latin typeface="Courier New" pitchFamily="49" charset="0"/>
                <a:cs typeface="Courier New" pitchFamily="49" charset="0"/>
              </a:rPr>
              <a:t>target,args</a:t>
            </a: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    end</a:t>
            </a:r>
          </a:p>
          <a:p>
            <a:pPr>
              <a:buNone/>
            </a:pP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  end</a:t>
            </a:r>
          </a:p>
          <a:p>
            <a:pPr>
              <a:buNone/>
            </a:pP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  ...</a:t>
            </a:r>
          </a:p>
          <a:p>
            <a:pPr>
              <a:buNone/>
            </a:pP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end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OCL 09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GB" dirty="0" smtClean="0"/>
              <a:t>A Java MOP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88392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ForeignObjectMOP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None/>
            </a:pPr>
            <a:endParaRPr lang="en-GB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public void dot(Machine m,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obj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name) { </a:t>
            </a: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  Object o =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m.getForeignObject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obj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GB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  Class&lt;?&gt; c =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o.getClass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  Field f =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c.getField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m.getString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(name));</a:t>
            </a: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m.pushStack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f.get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(o));</a:t>
            </a: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public void send(Machine m,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o,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m,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  // Send message and push return value...</a:t>
            </a: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hasSlot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(Machine m,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o,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name) {</a:t>
            </a: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  // Return true when object has named slot</a:t>
            </a: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public void set(Machine m,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o,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name,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value) {</a:t>
            </a: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  // Set named slot...</a:t>
            </a: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GB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OCL 09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GB" dirty="0" smtClean="0"/>
              <a:t>XMF access to Java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@Class Account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metaclass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JavaClass</a:t>
            </a:r>
            <a:endParaRPr lang="en-GB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JavaDescriptor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("Account","",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Seq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{"@/bin"})</a:t>
            </a: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end</a:t>
            </a: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@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AccountsSystem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metaclass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JavaClass</a:t>
            </a:r>
            <a:endParaRPr lang="en-GB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JavaDescriptor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AccountsSystem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","",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Seq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{"@/bin"})</a:t>
            </a: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end</a:t>
            </a: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@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SalesSystem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metaclass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JavaClass</a:t>
            </a:r>
            <a:endParaRPr lang="en-GB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JavaDescriptor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SalesSystem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","",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Seq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{"@/bin"})</a:t>
            </a: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@Operation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checkNameExists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name:String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):Boolean</a:t>
            </a: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accountsSystem.accounts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-&gt;exists(a | a.cid = name)  </a:t>
            </a: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end</a:t>
            </a: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end</a:t>
            </a:r>
            <a:endParaRPr lang="en-GB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OCL 09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4419600"/>
            <a:ext cx="7620000" cy="221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Making </a:t>
            </a:r>
            <a:r>
              <a:rPr lang="en-GB" dirty="0" smtClean="0"/>
              <a:t>the Default MOP Explicit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9154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@Class Account </a:t>
            </a:r>
            <a:r>
              <a:rPr lang="en-GB" sz="1400" dirty="0" err="1" smtClean="0">
                <a:latin typeface="Courier New" pitchFamily="49" charset="0"/>
                <a:cs typeface="Courier New" pitchFamily="49" charset="0"/>
              </a:rPr>
              <a:t>metaclass</a:t>
            </a:r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400" dirty="0" err="1" smtClean="0">
                <a:latin typeface="Courier New" pitchFamily="49" charset="0"/>
                <a:cs typeface="Courier New" pitchFamily="49" charset="0"/>
              </a:rPr>
              <a:t>JavaClass</a:t>
            </a:r>
            <a:endParaRPr lang="en-GB" sz="1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1400" dirty="0" err="1" smtClean="0">
                <a:latin typeface="Courier New" pitchFamily="49" charset="0"/>
                <a:cs typeface="Courier New" pitchFamily="49" charset="0"/>
              </a:rPr>
              <a:t>JavaDescriptor</a:t>
            </a:r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GB" sz="1400" dirty="0" err="1" smtClean="0">
                <a:latin typeface="Courier New" pitchFamily="49" charset="0"/>
                <a:cs typeface="Courier New" pitchFamily="49" charset="0"/>
              </a:rPr>
              <a:t>Account",“foreignobj.ForeignObjectMOP",Seq</a:t>
            </a:r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{"@/bin"})</a:t>
            </a:r>
          </a:p>
          <a:p>
            <a:pPr>
              <a:buNone/>
            </a:pPr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end</a:t>
            </a:r>
          </a:p>
          <a:p>
            <a:pPr>
              <a:buNone/>
            </a:pPr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context Root</a:t>
            </a:r>
          </a:p>
          <a:p>
            <a:pPr>
              <a:buNone/>
            </a:pPr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@Class </a:t>
            </a:r>
            <a:r>
              <a:rPr lang="en-GB" sz="1400" dirty="0" err="1" smtClean="0">
                <a:latin typeface="Courier New" pitchFamily="49" charset="0"/>
                <a:cs typeface="Courier New" pitchFamily="49" charset="0"/>
              </a:rPr>
              <a:t>AccountsSystem</a:t>
            </a:r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400" dirty="0" err="1" smtClean="0">
                <a:latin typeface="Courier New" pitchFamily="49" charset="0"/>
                <a:cs typeface="Courier New" pitchFamily="49" charset="0"/>
              </a:rPr>
              <a:t>metaclass</a:t>
            </a:r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400" dirty="0" err="1" smtClean="0">
                <a:latin typeface="Courier New" pitchFamily="49" charset="0"/>
                <a:cs typeface="Courier New" pitchFamily="49" charset="0"/>
              </a:rPr>
              <a:t>JavaClass</a:t>
            </a:r>
            <a:endParaRPr lang="en-GB" sz="1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1400" dirty="0" err="1" smtClean="0">
                <a:latin typeface="Courier New" pitchFamily="49" charset="0"/>
                <a:cs typeface="Courier New" pitchFamily="49" charset="0"/>
              </a:rPr>
              <a:t>JavaDescriptor</a:t>
            </a:r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GB" sz="1400" dirty="0" err="1" smtClean="0">
                <a:latin typeface="Courier New" pitchFamily="49" charset="0"/>
                <a:cs typeface="Courier New" pitchFamily="49" charset="0"/>
              </a:rPr>
              <a:t>AccountsSystem",“foreignobj.ForeignObjectMOP",Seq</a:t>
            </a:r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{"@/bin"})</a:t>
            </a:r>
          </a:p>
          <a:p>
            <a:pPr>
              <a:buNone/>
            </a:pPr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end</a:t>
            </a:r>
          </a:p>
          <a:p>
            <a:pPr>
              <a:buNone/>
            </a:pPr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context Root</a:t>
            </a:r>
          </a:p>
          <a:p>
            <a:pPr>
              <a:buNone/>
            </a:pPr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@Class </a:t>
            </a:r>
            <a:r>
              <a:rPr lang="en-GB" sz="1400" dirty="0" err="1" smtClean="0">
                <a:latin typeface="Courier New" pitchFamily="49" charset="0"/>
                <a:cs typeface="Courier New" pitchFamily="49" charset="0"/>
              </a:rPr>
              <a:t>SalesSystem</a:t>
            </a:r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400" dirty="0" err="1" smtClean="0">
                <a:latin typeface="Courier New" pitchFamily="49" charset="0"/>
                <a:cs typeface="Courier New" pitchFamily="49" charset="0"/>
              </a:rPr>
              <a:t>metaclass</a:t>
            </a:r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400" dirty="0" err="1" smtClean="0">
                <a:latin typeface="Courier New" pitchFamily="49" charset="0"/>
                <a:cs typeface="Courier New" pitchFamily="49" charset="0"/>
              </a:rPr>
              <a:t>JavaClass</a:t>
            </a:r>
            <a:endParaRPr lang="en-GB" sz="1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1400" dirty="0" err="1" smtClean="0">
                <a:latin typeface="Courier New" pitchFamily="49" charset="0"/>
                <a:cs typeface="Courier New" pitchFamily="49" charset="0"/>
              </a:rPr>
              <a:t>JavaDescriptor</a:t>
            </a:r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GB" sz="1400" dirty="0" err="1" smtClean="0">
                <a:latin typeface="Courier New" pitchFamily="49" charset="0"/>
                <a:cs typeface="Courier New" pitchFamily="49" charset="0"/>
              </a:rPr>
              <a:t>SalesSystem","foreignobj.ForeignObjectMOP",Seq</a:t>
            </a:r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{"@/bin"})</a:t>
            </a:r>
          </a:p>
          <a:p>
            <a:pPr>
              <a:buNone/>
            </a:pPr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  @Operation </a:t>
            </a:r>
            <a:r>
              <a:rPr lang="en-GB" sz="1400" dirty="0" err="1" smtClean="0">
                <a:latin typeface="Courier New" pitchFamily="49" charset="0"/>
                <a:cs typeface="Courier New" pitchFamily="49" charset="0"/>
              </a:rPr>
              <a:t>checkNameExists</a:t>
            </a:r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1400" dirty="0" err="1" smtClean="0">
                <a:latin typeface="Courier New" pitchFamily="49" charset="0"/>
                <a:cs typeface="Courier New" pitchFamily="49" charset="0"/>
              </a:rPr>
              <a:t>name:String</a:t>
            </a:r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):Boolean</a:t>
            </a:r>
          </a:p>
          <a:p>
            <a:pPr>
              <a:buNone/>
            </a:pPr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1400" dirty="0" err="1" smtClean="0">
                <a:latin typeface="Courier New" pitchFamily="49" charset="0"/>
                <a:cs typeface="Courier New" pitchFamily="49" charset="0"/>
              </a:rPr>
              <a:t>accountsSystem.accounts</a:t>
            </a:r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-&gt;exists(a | a.cid = name)  </a:t>
            </a:r>
          </a:p>
          <a:p>
            <a:pPr>
              <a:buNone/>
            </a:pPr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  end</a:t>
            </a:r>
          </a:p>
          <a:p>
            <a:pPr>
              <a:buNone/>
            </a:pPr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end</a:t>
            </a:r>
            <a:endParaRPr lang="en-GB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OCL 09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EM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1488566"/>
            <a:ext cx="8305800" cy="51185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Different Implementation: EMF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OCL 09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EMFClas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38400" y="-25918"/>
            <a:ext cx="6096000" cy="68839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An EMF MOP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OCL 09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</a:t>
            </a:r>
            <a:r>
              <a:rPr lang="en-GB" dirty="0" err="1" smtClean="0"/>
              <a:t>Metaclass</a:t>
            </a:r>
            <a:r>
              <a:rPr lang="en-GB" dirty="0" smtClean="0"/>
              <a:t>: </a:t>
            </a:r>
            <a:r>
              <a:rPr lang="en-GB" dirty="0" err="1" smtClean="0"/>
              <a:t>EMFClass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@Class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EMFClass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JavaClass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@Operation invoke(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target,args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)  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  let factory =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descriptor.getFactory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() then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      package =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descriptor.getPackage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() then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      class =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package.send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("get" +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name,Seq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{}) then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      object =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factory.create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(class)</a:t>
            </a:r>
          </a:p>
          <a:p>
            <a:pPr>
              <a:buNone/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    in // Set fields from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using constructor...</a:t>
            </a:r>
          </a:p>
          <a:p>
            <a:pPr>
              <a:buNone/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       object</a:t>
            </a:r>
          </a:p>
          <a:p>
            <a:pPr>
              <a:buNone/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    end</a:t>
            </a:r>
          </a:p>
          <a:p>
            <a:pPr>
              <a:buNone/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  end</a:t>
            </a:r>
          </a:p>
          <a:p>
            <a:pPr>
              <a:buNone/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  ... </a:t>
            </a:r>
          </a:p>
          <a:p>
            <a:pPr>
              <a:buNone/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end</a:t>
            </a:r>
          </a:p>
          <a:p>
            <a:pPr>
              <a:buNone/>
            </a:pPr>
            <a:endParaRPr lang="en-GB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OCL 09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EMFMop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EObjectMOP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foreignobj.ForeignObjectMOP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None/>
            </a:pPr>
            <a:endParaRPr lang="en-GB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 public void dot(Machine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machine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object,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name) {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EObject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eobject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Eobject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machine.getForeignObject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(object);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EClass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eclass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eobject.eClass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   String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machine.getString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(name);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EStructuralFeature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feature =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eclass.getEStructuralFeature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(string);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machine.pushStack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eobject.eGet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(feature));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endParaRPr lang="en-GB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hasSlot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(Machine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machine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obj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name) {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   ...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endParaRPr lang="en-GB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 public void set(Machine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machine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obj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name,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value) {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   ...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GB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OCL 09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vustaff\Documents\My Dropbox\TVU_Files\Research\Conferences\OCL 09\SalesSystem.jpg"/>
          <p:cNvPicPr>
            <a:picLocks noChangeAspect="1" noChangeArrowheads="1"/>
          </p:cNvPicPr>
          <p:nvPr/>
        </p:nvPicPr>
        <p:blipFill>
          <a:blip r:embed="rId2" cstate="print"/>
          <a:srcRect t="2815" b="4106"/>
          <a:stretch>
            <a:fillRect/>
          </a:stretch>
        </p:blipFill>
        <p:spPr bwMode="auto">
          <a:xfrm>
            <a:off x="990600" y="0"/>
            <a:ext cx="7315200" cy="51816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5257800"/>
            <a:ext cx="9144000" cy="1600200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context </a:t>
            </a:r>
            <a:r>
              <a:rPr lang="en-GB" sz="1600" dirty="0" err="1" smtClean="0">
                <a:latin typeface="Courier New" pitchFamily="49" charset="0"/>
                <a:cs typeface="Courier New" pitchFamily="49" charset="0"/>
              </a:rPr>
              <a:t>SalesSystem</a:t>
            </a: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GB" sz="1600" dirty="0" err="1" smtClean="0">
                <a:latin typeface="Courier New" pitchFamily="49" charset="0"/>
                <a:cs typeface="Courier New" pitchFamily="49" charset="0"/>
              </a:rPr>
              <a:t>placeOrder</a:t>
            </a: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1600" dirty="0" err="1" smtClean="0">
                <a:latin typeface="Courier New" pitchFamily="49" charset="0"/>
                <a:cs typeface="Courier New" pitchFamily="49" charset="0"/>
              </a:rPr>
              <a:t>name:String,amount:int</a:t>
            </a: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  pre: </a:t>
            </a:r>
            <a:r>
              <a:rPr lang="en-GB" sz="1600" dirty="0" err="1" smtClean="0">
                <a:latin typeface="Courier New" pitchFamily="49" charset="0"/>
                <a:cs typeface="Courier New" pitchFamily="49" charset="0"/>
              </a:rPr>
              <a:t>accountsSystem.accounts</a:t>
            </a: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-&gt;exists(a | a.cid = name)</a:t>
            </a:r>
          </a:p>
          <a:p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  post: </a:t>
            </a:r>
            <a:r>
              <a:rPr lang="en-GB" sz="1600" dirty="0" err="1" smtClean="0">
                <a:latin typeface="Courier New" pitchFamily="49" charset="0"/>
                <a:cs typeface="Courier New" pitchFamily="49" charset="0"/>
              </a:rPr>
              <a:t>accountsSystem.getAccount</a:t>
            </a: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(name).items-&gt;exists(item | </a:t>
            </a:r>
          </a:p>
          <a:p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                                          </a:t>
            </a:r>
            <a:r>
              <a:rPr lang="en-GB" sz="1600" dirty="0" err="1" smtClean="0">
                <a:latin typeface="Courier New" pitchFamily="49" charset="0"/>
                <a:cs typeface="Courier New" pitchFamily="49" charset="0"/>
              </a:rPr>
              <a:t>item.amount</a:t>
            </a: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 = amount) and</a:t>
            </a:r>
          </a:p>
          <a:p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GB" sz="1600" dirty="0" err="1" smtClean="0">
                <a:latin typeface="Courier New" pitchFamily="49" charset="0"/>
                <a:cs typeface="Courier New" pitchFamily="49" charset="0"/>
              </a:rPr>
              <a:t>accountsSystem.getAccount</a:t>
            </a: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(name).items-&gt;size = </a:t>
            </a:r>
          </a:p>
          <a:p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          self@pre.accountsSystem.getAccount(name).items-&gt;size + 1</a:t>
            </a:r>
            <a:endParaRPr lang="en-GB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OCL 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GB" dirty="0" smtClean="0"/>
              <a:t>XMF access to EMF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458200" cy="4525963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@Class Account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metaclass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EMFClass</a:t>
            </a:r>
            <a:endParaRPr lang="en-GB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EMFDescriptor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sales.impl.AccountImpl","sales","sales","test.EObjectMOP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")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 @Constructor(cid) end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end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@Class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AccountsSystem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metaclass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EMFClass</a:t>
            </a:r>
            <a:endParaRPr lang="en-GB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EMFDescriptor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sales.impl.AccountsSystemImpl","sales","sales","test.EObjectMOP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")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end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@Class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SalesSystem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metaclass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EMFClass</a:t>
            </a:r>
            <a:endParaRPr lang="en-GB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EMFDescriptor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sales.impl.SalesSystemImpl","sales","sales","test.EObjectMOP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")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 @Operation init()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self.accountsSystem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:=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AccountsSystem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 end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 @Operation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addAccount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(cid:String)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accountsSystem.getAccounts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().add(Account(cid))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 end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 @Operation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checkNameExists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name:String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):Boolean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accountsSystem.accounts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-&gt;exists(a | a.cid = name)  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 end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end</a:t>
            </a:r>
          </a:p>
          <a:p>
            <a:pPr>
              <a:buNone/>
            </a:pPr>
            <a:endParaRPr lang="en-GB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OCL 09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4495800"/>
            <a:ext cx="7455310" cy="232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spe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950289"/>
            <a:ext cx="8382000" cy="59077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algn="l"/>
            <a:r>
              <a:rPr lang="en-GB" dirty="0" smtClean="0"/>
              <a:t>Implementing the DSL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OCL 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066800" y="1295400"/>
            <a:ext cx="6553200" cy="762000"/>
            <a:chOff x="1066800" y="1295400"/>
            <a:chExt cx="6553200" cy="762000"/>
          </a:xfrm>
        </p:grpSpPr>
        <p:sp>
          <p:nvSpPr>
            <p:cNvPr id="11" name="Rounded Rectangle 10"/>
            <p:cNvSpPr/>
            <p:nvPr/>
          </p:nvSpPr>
          <p:spPr>
            <a:xfrm>
              <a:off x="1143000" y="1828800"/>
              <a:ext cx="6477000" cy="228600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1066800" y="1295400"/>
              <a:ext cx="5410200" cy="22860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0" y="2743200"/>
            <a:ext cx="8534400" cy="2667000"/>
            <a:chOff x="0" y="2743200"/>
            <a:chExt cx="8534400" cy="2667000"/>
          </a:xfrm>
        </p:grpSpPr>
        <p:sp>
          <p:nvSpPr>
            <p:cNvPr id="12" name="Rounded Rectangle 11"/>
            <p:cNvSpPr/>
            <p:nvPr/>
          </p:nvSpPr>
          <p:spPr>
            <a:xfrm>
              <a:off x="2057400" y="4343400"/>
              <a:ext cx="6477000" cy="228600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1219200" y="3810000"/>
              <a:ext cx="5410200" cy="22860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Content Placeholder 2"/>
            <p:cNvSpPr txBox="1">
              <a:spLocks/>
            </p:cNvSpPr>
            <p:nvPr/>
          </p:nvSpPr>
          <p:spPr>
            <a:xfrm>
              <a:off x="0" y="2743200"/>
              <a:ext cx="8458200" cy="266700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</a:pPr>
              <a:r>
                <a:rPr kumimoji="0" lang="en-GB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Courier New" pitchFamily="49" charset="0"/>
                </a:rPr>
                <a:t>@Operation </a:t>
              </a:r>
              <a:r>
                <a:rPr lang="en-GB" sz="1400" dirty="0" err="1" smtClean="0">
                  <a:latin typeface="Courier New" pitchFamily="49" charset="0"/>
                  <a:cs typeface="Courier New" pitchFamily="49" charset="0"/>
                </a:rPr>
                <a:t>successfulPlaceOrder</a:t>
              </a:r>
              <a:r>
                <a:rPr lang="en-GB" sz="1400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kumimoji="0" lang="en-GB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Courier New" pitchFamily="49" charset="0"/>
                </a:rPr>
                <a:t>(.</a:t>
              </a:r>
              <a:r>
                <a:rPr kumimoji="0" lang="en-GB" sz="14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Courier New" pitchFamily="49" charset="0"/>
                </a:rPr>
                <a:t>args</a:t>
              </a:r>
              <a:r>
                <a:rPr kumimoji="0" lang="en-GB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Courier New" pitchFamily="49" charset="0"/>
                </a:rPr>
                <a:t>)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GB" sz="1400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GB" sz="1400" dirty="0" smtClean="0">
                  <a:latin typeface="Courier New" pitchFamily="49" charset="0"/>
                  <a:cs typeface="Courier New" pitchFamily="49" charset="0"/>
                </a:rPr>
                <a:t> let name = </a:t>
              </a:r>
              <a:r>
                <a:rPr lang="en-GB" sz="1400" dirty="0" err="1" smtClean="0">
                  <a:latin typeface="Courier New" pitchFamily="49" charset="0"/>
                  <a:cs typeface="Courier New" pitchFamily="49" charset="0"/>
                </a:rPr>
                <a:t>args</a:t>
              </a:r>
              <a:r>
                <a:rPr lang="en-GB" sz="1400" dirty="0" smtClean="0">
                  <a:latin typeface="Courier New" pitchFamily="49" charset="0"/>
                  <a:cs typeface="Courier New" pitchFamily="49" charset="0"/>
                </a:rPr>
                <a:t>-&gt;at(0)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GB" sz="14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Courier New" pitchFamily="49" charset="0"/>
                </a:rPr>
                <a:t> </a:t>
              </a:r>
              <a:r>
                <a:rPr kumimoji="0" lang="en-GB" sz="14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Courier New" pitchFamily="49" charset="0"/>
                </a:rPr>
                <a:t>     amount = </a:t>
              </a:r>
              <a:r>
                <a:rPr kumimoji="0" lang="en-GB" sz="1400" b="0" i="0" u="none" strike="noStrike" kern="1200" cap="none" spc="0" normalizeH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Courier New" pitchFamily="49" charset="0"/>
                </a:rPr>
                <a:t>args</a:t>
              </a:r>
              <a:r>
                <a:rPr kumimoji="0" lang="en-GB" sz="14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Courier New" pitchFamily="49" charset="0"/>
                </a:rPr>
                <a:t>-&gt;at(1)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GB" sz="1400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GB" sz="1400" dirty="0" smtClean="0">
                  <a:latin typeface="Courier New" pitchFamily="49" charset="0"/>
                  <a:cs typeface="Courier New" pitchFamily="49" charset="0"/>
                </a:rPr>
                <a:t> in let </a:t>
              </a:r>
              <a:r>
                <a:rPr lang="en-GB" sz="1400" dirty="0" err="1" smtClean="0">
                  <a:latin typeface="Courier New" pitchFamily="49" charset="0"/>
                  <a:cs typeface="Courier New" pitchFamily="49" charset="0"/>
                </a:rPr>
                <a:t>preSelf</a:t>
              </a:r>
              <a:r>
                <a:rPr lang="en-GB" sz="1400" dirty="0" smtClean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GB" sz="1400" dirty="0" err="1" smtClean="0">
                  <a:latin typeface="Courier New" pitchFamily="49" charset="0"/>
                  <a:cs typeface="Courier New" pitchFamily="49" charset="0"/>
                </a:rPr>
                <a:t>self.deepCopy</a:t>
              </a:r>
              <a:r>
                <a:rPr lang="en-GB" sz="1400" dirty="0" smtClean="0">
                  <a:latin typeface="Courier New" pitchFamily="49" charset="0"/>
                  <a:cs typeface="Courier New" pitchFamily="49" charset="0"/>
                </a:rPr>
                <a:t>()</a:t>
              </a:r>
            </a:p>
            <a:p>
              <a:pPr marL="342900" lvl="0" indent="-342900">
                <a:spcBef>
                  <a:spcPct val="20000"/>
                </a:spcBef>
              </a:pPr>
              <a:r>
                <a:rPr kumimoji="0" lang="en-GB" sz="14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Courier New" pitchFamily="49" charset="0"/>
                </a:rPr>
                <a:t> </a:t>
              </a:r>
              <a:r>
                <a:rPr kumimoji="0" lang="en-GB" sz="14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Courier New" pitchFamily="49" charset="0"/>
                </a:rPr>
                <a:t>    in if </a:t>
              </a:r>
              <a:r>
                <a:rPr lang="en-GB" sz="1400" dirty="0" err="1" smtClean="0">
                  <a:latin typeface="Courier New" pitchFamily="49" charset="0"/>
                  <a:cs typeface="Courier New" pitchFamily="49" charset="0"/>
                </a:rPr>
                <a:t>accountsSystem.accounts</a:t>
              </a:r>
              <a:r>
                <a:rPr lang="en-GB" sz="1400" dirty="0" smtClean="0">
                  <a:latin typeface="Courier New" pitchFamily="49" charset="0"/>
                  <a:cs typeface="Courier New" pitchFamily="49" charset="0"/>
                </a:rPr>
                <a:t>-&gt;exists(a | a.cid = name</a:t>
              </a:r>
              <a:r>
                <a:rPr lang="en-GB" sz="1400" dirty="0" smtClean="0">
                  <a:latin typeface="Courier New" pitchFamily="49" charset="0"/>
                  <a:cs typeface="Courier New" pitchFamily="49" charset="0"/>
                </a:rPr>
                <a:t>)</a:t>
              </a:r>
            </a:p>
            <a:p>
              <a:pPr marL="342900" lvl="0" indent="-342900">
                <a:spcBef>
                  <a:spcPct val="20000"/>
                </a:spcBef>
              </a:pPr>
              <a:r>
                <a:rPr kumimoji="0" lang="en-GB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Courier New" pitchFamily="49" charset="0"/>
                </a:rPr>
                <a:t> </a:t>
              </a:r>
              <a:r>
                <a:rPr kumimoji="0" lang="en-GB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Courier New" pitchFamily="49" charset="0"/>
                </a:rPr>
                <a:t>       then let result</a:t>
              </a:r>
              <a:r>
                <a:rPr kumimoji="0" lang="en-GB" sz="14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Courier New" pitchFamily="49" charset="0"/>
                </a:rPr>
                <a:t> = </a:t>
              </a:r>
              <a:r>
                <a:rPr kumimoji="0" lang="en-GB" sz="1400" b="0" i="0" u="none" strike="noStrike" kern="1200" cap="none" spc="0" normalizeH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Courier New" pitchFamily="49" charset="0"/>
                </a:rPr>
                <a:t>self.send</a:t>
              </a:r>
              <a:r>
                <a:rPr lang="en-GB" sz="1400" dirty="0" smtClean="0">
                  <a:latin typeface="Courier New" pitchFamily="49" charset="0"/>
                  <a:cs typeface="Courier New" pitchFamily="49" charset="0"/>
                </a:rPr>
                <a:t>(“</a:t>
              </a:r>
              <a:r>
                <a:rPr lang="en-GB" sz="1400" dirty="0" err="1" smtClean="0">
                  <a:latin typeface="Courier New" pitchFamily="49" charset="0"/>
                  <a:cs typeface="Courier New" pitchFamily="49" charset="0"/>
                </a:rPr>
                <a:t>placeOrder”,Seq</a:t>
              </a:r>
              <a:r>
                <a:rPr lang="en-GB" sz="1400" dirty="0" smtClean="0">
                  <a:latin typeface="Courier New" pitchFamily="49" charset="0"/>
                  <a:cs typeface="Courier New" pitchFamily="49" charset="0"/>
                </a:rPr>
                <a:t>{</a:t>
              </a:r>
              <a:r>
                <a:rPr lang="en-GB" sz="1400" dirty="0" err="1" smtClean="0">
                  <a:latin typeface="Courier New" pitchFamily="49" charset="0"/>
                  <a:cs typeface="Courier New" pitchFamily="49" charset="0"/>
                </a:rPr>
                <a:t>name,amount</a:t>
              </a:r>
              <a:r>
                <a:rPr lang="en-GB" sz="1400" dirty="0" smtClean="0">
                  <a:latin typeface="Courier New" pitchFamily="49" charset="0"/>
                  <a:cs typeface="Courier New" pitchFamily="49" charset="0"/>
                </a:rPr>
                <a:t>})</a:t>
              </a:r>
            </a:p>
            <a:p>
              <a:pPr marL="342900" lvl="0" indent="-342900">
                <a:spcBef>
                  <a:spcPct val="20000"/>
                </a:spcBef>
              </a:pPr>
              <a:r>
                <a:rPr kumimoji="0" lang="en-GB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Courier New" pitchFamily="49" charset="0"/>
                </a:rPr>
                <a:t> </a:t>
              </a:r>
              <a:r>
                <a:rPr kumimoji="0" lang="en-GB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Courier New" pitchFamily="49" charset="0"/>
                </a:rPr>
                <a:t>            in</a:t>
              </a:r>
              <a:r>
                <a:rPr kumimoji="0" lang="en-GB" sz="14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Courier New" pitchFamily="49" charset="0"/>
                </a:rPr>
                <a:t> if </a:t>
              </a:r>
              <a:r>
                <a:rPr lang="en-GB" sz="1400" dirty="0" err="1" smtClean="0">
                  <a:latin typeface="Courier New" pitchFamily="49" charset="0"/>
                  <a:cs typeface="Courier New" pitchFamily="49" charset="0"/>
                </a:rPr>
                <a:t>accountsSystem.getAccount</a:t>
              </a:r>
              <a:r>
                <a:rPr lang="en-GB" sz="1400" dirty="0" smtClean="0">
                  <a:latin typeface="Courier New" pitchFamily="49" charset="0"/>
                  <a:cs typeface="Courier New" pitchFamily="49" charset="0"/>
                </a:rPr>
                <a:t>(name).items-&gt;</a:t>
              </a:r>
              <a:r>
                <a:rPr lang="en-GB" sz="1400" dirty="0" smtClean="0">
                  <a:latin typeface="Courier New" pitchFamily="49" charset="0"/>
                  <a:cs typeface="Courier New" pitchFamily="49" charset="0"/>
                </a:rPr>
                <a:t>exists(...) and ...</a:t>
              </a:r>
            </a:p>
            <a:p>
              <a:pPr marL="342900" lvl="0" indent="-342900">
                <a:spcBef>
                  <a:spcPct val="20000"/>
                </a:spcBef>
              </a:pPr>
              <a:r>
                <a:rPr kumimoji="0" lang="en-GB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Courier New" pitchFamily="49" charset="0"/>
                </a:rPr>
                <a:t> </a:t>
              </a:r>
              <a:r>
                <a:rPr kumimoji="0" lang="en-GB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Courier New" pitchFamily="49" charset="0"/>
                </a:rPr>
                <a:t>               then </a:t>
              </a:r>
              <a:r>
                <a:rPr kumimoji="0" lang="en-GB" sz="14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Courier New" pitchFamily="49" charset="0"/>
                </a:rPr>
                <a:t>CallSucceeds</a:t>
              </a:r>
              <a:r>
                <a:rPr kumimoji="0" lang="en-GB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Courier New" pitchFamily="49" charset="0"/>
                </a:rPr>
                <a:t>(</a:t>
              </a:r>
              <a:r>
                <a:rPr kumimoji="0" lang="en-GB" sz="14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Courier New" pitchFamily="49" charset="0"/>
                </a:rPr>
                <a:t>result,”placeOrder”,args</a:t>
              </a:r>
              <a:r>
                <a:rPr kumimoji="0" lang="en-GB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Courier New" pitchFamily="49" charset="0"/>
                </a:rPr>
                <a:t>)</a:t>
              </a:r>
            </a:p>
            <a:p>
              <a:pPr marL="342900" lvl="0" indent="-342900">
                <a:spcBef>
                  <a:spcPct val="20000"/>
                </a:spcBef>
              </a:pPr>
              <a:r>
                <a:rPr lang="en-GB" sz="1400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GB" sz="1400" dirty="0" smtClean="0">
                  <a:latin typeface="Courier New" pitchFamily="49" charset="0"/>
                  <a:cs typeface="Courier New" pitchFamily="49" charset="0"/>
                </a:rPr>
                <a:t>               else </a:t>
              </a:r>
              <a:r>
                <a:rPr lang="en-GB" sz="1400" dirty="0" err="1" smtClean="0">
                  <a:latin typeface="Courier New" pitchFamily="49" charset="0"/>
                  <a:cs typeface="Courier New" pitchFamily="49" charset="0"/>
                </a:rPr>
                <a:t>PostFails</a:t>
              </a:r>
              <a:r>
                <a:rPr lang="en-GB" sz="1400" dirty="0" smtClean="0">
                  <a:latin typeface="Courier New" pitchFamily="49" charset="0"/>
                  <a:cs typeface="Courier New" pitchFamily="49" charset="0"/>
                </a:rPr>
                <a:t>(“</a:t>
              </a:r>
              <a:r>
                <a:rPr lang="en-GB" sz="1400" dirty="0" err="1" smtClean="0">
                  <a:latin typeface="Courier New" pitchFamily="49" charset="0"/>
                  <a:cs typeface="Courier New" pitchFamily="49" charset="0"/>
                </a:rPr>
                <a:t>placeOrder”,args</a:t>
              </a:r>
              <a:r>
                <a:rPr lang="en-GB" sz="1400" dirty="0" smtClean="0">
                  <a:latin typeface="Courier New" pitchFamily="49" charset="0"/>
                  <a:cs typeface="Courier New" pitchFamily="49" charset="0"/>
                </a:rPr>
                <a:t>)</a:t>
              </a:r>
            </a:p>
            <a:p>
              <a:pPr marL="342900" lvl="0" indent="-342900">
                <a:spcBef>
                  <a:spcPct val="20000"/>
                </a:spcBef>
              </a:pPr>
              <a:r>
                <a:rPr kumimoji="0" lang="en-GB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Courier New" pitchFamily="49" charset="0"/>
                </a:rPr>
                <a:t> </a:t>
              </a:r>
              <a:r>
                <a:rPr kumimoji="0" lang="en-GB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Courier New" pitchFamily="49" charset="0"/>
                </a:rPr>
                <a:t>               end</a:t>
              </a:r>
            </a:p>
            <a:p>
              <a:pPr marL="342900" lvl="0" indent="-342900">
                <a:spcBef>
                  <a:spcPct val="20000"/>
                </a:spcBef>
              </a:pPr>
              <a:r>
                <a:rPr lang="en-GB" sz="1400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GB" sz="1400" dirty="0" smtClean="0">
                  <a:latin typeface="Courier New" pitchFamily="49" charset="0"/>
                  <a:cs typeface="Courier New" pitchFamily="49" charset="0"/>
                </a:rPr>
                <a:t>            end</a:t>
              </a:r>
            </a:p>
            <a:p>
              <a:pPr marL="342900" lvl="0" indent="-342900">
                <a:spcBef>
                  <a:spcPct val="20000"/>
                </a:spcBef>
              </a:pPr>
              <a:r>
                <a:rPr kumimoji="0" lang="en-GB" sz="14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Courier New" pitchFamily="49" charset="0"/>
                </a:rPr>
                <a:t> </a:t>
              </a:r>
              <a:r>
                <a:rPr kumimoji="0" lang="en-GB" sz="14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Courier New" pitchFamily="49" charset="0"/>
                </a:rPr>
                <a:t>       else </a:t>
              </a:r>
              <a:r>
                <a:rPr kumimoji="0" lang="en-GB" sz="1400" b="0" i="0" u="none" strike="noStrike" kern="1200" cap="none" spc="0" normalizeH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Courier New" pitchFamily="49" charset="0"/>
                </a:rPr>
                <a:t>PreFails</a:t>
              </a:r>
              <a:r>
                <a:rPr kumimoji="0" lang="en-GB" sz="14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Courier New" pitchFamily="49" charset="0"/>
                </a:rPr>
                <a:t>(“</a:t>
              </a:r>
              <a:r>
                <a:rPr kumimoji="0" lang="en-GB" sz="1400" b="0" i="0" u="none" strike="noStrike" kern="1200" cap="none" spc="0" normalizeH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Courier New" pitchFamily="49" charset="0"/>
                </a:rPr>
                <a:t>placeOrder”,args</a:t>
              </a:r>
              <a:r>
                <a:rPr kumimoji="0" lang="en-GB" sz="14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Courier New" pitchFamily="49" charset="0"/>
                </a:rPr>
                <a:t>)</a:t>
              </a:r>
            </a:p>
            <a:p>
              <a:pPr marL="342900" lvl="0" indent="-342900">
                <a:spcBef>
                  <a:spcPct val="20000"/>
                </a:spcBef>
              </a:pPr>
              <a:r>
                <a:rPr lang="en-GB" sz="1400" baseline="0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GB" sz="1400" baseline="0" dirty="0" smtClean="0">
                  <a:latin typeface="Courier New" pitchFamily="49" charset="0"/>
                  <a:cs typeface="Courier New" pitchFamily="49" charset="0"/>
                </a:rPr>
                <a:t>       end</a:t>
              </a:r>
            </a:p>
            <a:p>
              <a:pPr marL="342900" lvl="0" indent="-342900">
                <a:spcBef>
                  <a:spcPct val="20000"/>
                </a:spcBef>
              </a:pPr>
              <a:r>
                <a:rPr kumimoji="0" lang="en-GB" sz="14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Courier New" pitchFamily="49" charset="0"/>
                </a:rPr>
                <a:t> </a:t>
              </a:r>
              <a:r>
                <a:rPr kumimoji="0" lang="en-GB" sz="14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Courier New" pitchFamily="49" charset="0"/>
                </a:rPr>
                <a:t>     end</a:t>
              </a:r>
            </a:p>
            <a:p>
              <a:pPr marL="342900" lvl="0" indent="-342900">
                <a:spcBef>
                  <a:spcPct val="20000"/>
                </a:spcBef>
              </a:pPr>
              <a:r>
                <a:rPr lang="en-GB" sz="1400" baseline="0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GB" sz="1400" baseline="0" dirty="0" smtClean="0">
                  <a:latin typeface="Courier New" pitchFamily="49" charset="0"/>
                  <a:cs typeface="Courier New" pitchFamily="49" charset="0"/>
                </a:rPr>
                <a:t> end</a:t>
              </a:r>
              <a:endPara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endParaRP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Courier New" pitchFamily="49" charset="0"/>
                </a:rPr>
                <a:t>end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7696200" cy="1600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@</a:t>
            </a:r>
            <a:r>
              <a:rPr lang="en-GB" sz="1400" dirty="0" err="1" smtClean="0">
                <a:latin typeface="Courier New" pitchFamily="49" charset="0"/>
                <a:cs typeface="Courier New" pitchFamily="49" charset="0"/>
              </a:rPr>
              <a:t>MSpec</a:t>
            </a:r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400" dirty="0" err="1" smtClean="0">
                <a:latin typeface="Courier New" pitchFamily="49" charset="0"/>
                <a:cs typeface="Courier New" pitchFamily="49" charset="0"/>
              </a:rPr>
              <a:t>successfulPlaceOrder</a:t>
            </a:r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GB" sz="1400" dirty="0" err="1" smtClean="0">
                <a:latin typeface="Courier New" pitchFamily="49" charset="0"/>
                <a:cs typeface="Courier New" pitchFamily="49" charset="0"/>
              </a:rPr>
              <a:t>placeOrder</a:t>
            </a:r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](</a:t>
            </a:r>
            <a:r>
              <a:rPr lang="en-GB" sz="1400" dirty="0" err="1" smtClean="0">
                <a:latin typeface="Courier New" pitchFamily="49" charset="0"/>
                <a:cs typeface="Courier New" pitchFamily="49" charset="0"/>
              </a:rPr>
              <a:t>name,amount</a:t>
            </a:r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  pre </a:t>
            </a:r>
            <a:r>
              <a:rPr lang="en-GB" sz="1400" dirty="0" err="1" smtClean="0">
                <a:latin typeface="Courier New" pitchFamily="49" charset="0"/>
                <a:cs typeface="Courier New" pitchFamily="49" charset="0"/>
              </a:rPr>
              <a:t>accountsSystem.accounts</a:t>
            </a:r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-&gt;exists(a | a.cid = name)</a:t>
            </a:r>
          </a:p>
          <a:p>
            <a:pPr>
              <a:buNone/>
            </a:pPr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  do run</a:t>
            </a:r>
          </a:p>
          <a:p>
            <a:pPr>
              <a:buNone/>
            </a:pPr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  post </a:t>
            </a:r>
            <a:r>
              <a:rPr lang="en-GB" sz="1400" dirty="0" err="1" smtClean="0">
                <a:latin typeface="Courier New" pitchFamily="49" charset="0"/>
                <a:cs typeface="Courier New" pitchFamily="49" charset="0"/>
              </a:rPr>
              <a:t>accountsSystem.getAccount</a:t>
            </a:r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(name).items-&gt;exists(...) and ... </a:t>
            </a:r>
            <a:endParaRPr lang="en-GB" sz="1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end</a:t>
            </a:r>
            <a:endParaRPr lang="en-GB" sz="1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GB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Example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OCL 09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8" name="Notched Right Arrow 7"/>
          <p:cNvSpPr/>
          <p:nvPr/>
        </p:nvSpPr>
        <p:spPr>
          <a:xfrm rot="6606398">
            <a:off x="5469116" y="2433974"/>
            <a:ext cx="978408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 extend XMF with a language feature for testing Java implementations.</a:t>
            </a:r>
          </a:p>
          <a:p>
            <a:r>
              <a:rPr lang="en-GB" dirty="0" smtClean="0"/>
              <a:t>To use OCL as the constraint language.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Problem: how to deal with all the possible implementation strategies for the model?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OCL 09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Little OCL-based Language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@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MSpec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 &lt;name&gt; [&lt;method-name&gt;] (&lt;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&gt;)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  pre &lt;pre-condition&gt;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  do &lt;body&gt;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  post &lt;post-condition&gt;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end</a:t>
            </a:r>
          </a:p>
          <a:p>
            <a:pPr>
              <a:buNone/>
            </a:pPr>
            <a:endParaRPr lang="en-GB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@Test &lt;name&gt;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  &lt;spec&gt;*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end</a:t>
            </a:r>
            <a:endParaRPr lang="en-GB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OCL 09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GB" dirty="0" smtClean="0"/>
              <a:t>Example Test Scenario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context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SalesSystem</a:t>
            </a:r>
            <a:endParaRPr lang="en-GB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GB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@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MSpec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successfulPlaceOrder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placeOrder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](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name,amount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pre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accountsSystem.accounts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-&gt;exists(a | a.cid = name)</a:t>
            </a: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do run</a:t>
            </a: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post </a:t>
            </a: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accountsSystem.getAccount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(name).items-&gt;exists(item |</a:t>
            </a: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item.amount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= amount) and</a:t>
            </a: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accountsSystem.getAccount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(name).items-&gt;size =</a:t>
            </a: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preSelf.accountsSystem.getAccount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(name).items-&gt;size + 1</a:t>
            </a: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end</a:t>
            </a:r>
          </a:p>
          <a:p>
            <a:pPr>
              <a:buNone/>
            </a:pPr>
            <a:endParaRPr lang="en-GB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@Test 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Test0</a:t>
            </a:r>
            <a:endParaRPr lang="en-GB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successfulContact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fred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")</a:t>
            </a: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successfulRegister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fred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")</a:t>
            </a: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successfulPlaceOrder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("fred",100)</a:t>
            </a: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end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OCL 09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Generate Reports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OCL 09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825" y="1524000"/>
            <a:ext cx="8791575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GB" dirty="0" smtClean="0"/>
              <a:t>XMF and OCL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4495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@Class Account</a:t>
            </a:r>
          </a:p>
          <a:p>
            <a:pPr>
              <a:buNone/>
            </a:pP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  @Attribute cid : String end</a:t>
            </a:r>
          </a:p>
          <a:p>
            <a:pPr>
              <a:buNone/>
            </a:pP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  @Constructor(cid) end</a:t>
            </a:r>
          </a:p>
          <a:p>
            <a:pPr>
              <a:buNone/>
            </a:pP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end</a:t>
            </a:r>
          </a:p>
          <a:p>
            <a:pPr>
              <a:buNone/>
            </a:pP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@Class </a:t>
            </a:r>
            <a:r>
              <a:rPr lang="en-GB" sz="1600" dirty="0" err="1" smtClean="0">
                <a:latin typeface="Courier New" pitchFamily="49" charset="0"/>
                <a:cs typeface="Courier New" pitchFamily="49" charset="0"/>
              </a:rPr>
              <a:t>AccountsSystem</a:t>
            </a:r>
            <a:endParaRPr lang="en-GB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  @Attribute accounts : Set(Account) (+) end</a:t>
            </a:r>
          </a:p>
          <a:p>
            <a:pPr>
              <a:buNone/>
            </a:pP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end  </a:t>
            </a:r>
          </a:p>
          <a:p>
            <a:pPr>
              <a:buNone/>
            </a:pP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@Class </a:t>
            </a:r>
            <a:r>
              <a:rPr lang="en-GB" sz="1600" dirty="0" err="1" smtClean="0">
                <a:latin typeface="Courier New" pitchFamily="49" charset="0"/>
                <a:cs typeface="Courier New" pitchFamily="49" charset="0"/>
              </a:rPr>
              <a:t>SalesSystem</a:t>
            </a:r>
            <a:endParaRPr lang="en-GB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  @Attribute </a:t>
            </a:r>
            <a:r>
              <a:rPr lang="en-GB" sz="1600" dirty="0" err="1" smtClean="0">
                <a:latin typeface="Courier New" pitchFamily="49" charset="0"/>
                <a:cs typeface="Courier New" pitchFamily="49" charset="0"/>
              </a:rPr>
              <a:t>accountsSystem</a:t>
            </a: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GB" sz="1600" dirty="0" err="1" smtClean="0">
                <a:latin typeface="Courier New" pitchFamily="49" charset="0"/>
                <a:cs typeface="Courier New" pitchFamily="49" charset="0"/>
              </a:rPr>
              <a:t>AccountsSystem</a:t>
            </a: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1600" dirty="0" err="1" smtClean="0">
                <a:latin typeface="Courier New" pitchFamily="49" charset="0"/>
                <a:cs typeface="Courier New" pitchFamily="49" charset="0"/>
              </a:rPr>
              <a:t>AccountsSystem</a:t>
            </a: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() end</a:t>
            </a:r>
          </a:p>
          <a:p>
            <a:pPr>
              <a:buNone/>
            </a:pP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  @Operation </a:t>
            </a:r>
            <a:r>
              <a:rPr lang="en-GB" sz="1600" dirty="0" err="1" smtClean="0">
                <a:latin typeface="Courier New" pitchFamily="49" charset="0"/>
                <a:cs typeface="Courier New" pitchFamily="49" charset="0"/>
              </a:rPr>
              <a:t>addAccount</a:t>
            </a: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(cid:String)    </a:t>
            </a:r>
          </a:p>
          <a:p>
            <a:pPr>
              <a:buNone/>
            </a:pP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1600" dirty="0" err="1" smtClean="0">
                <a:latin typeface="Courier New" pitchFamily="49" charset="0"/>
                <a:cs typeface="Courier New" pitchFamily="49" charset="0"/>
              </a:rPr>
              <a:t>accountsSystem.addToAccounts</a:t>
            </a: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(Account(cid)) end</a:t>
            </a:r>
          </a:p>
          <a:p>
            <a:pPr>
              <a:buNone/>
            </a:pP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  @Operation </a:t>
            </a:r>
            <a:r>
              <a:rPr lang="en-GB" sz="1600" dirty="0" err="1" smtClean="0">
                <a:latin typeface="Courier New" pitchFamily="49" charset="0"/>
                <a:cs typeface="Courier New" pitchFamily="49" charset="0"/>
              </a:rPr>
              <a:t>checkNameExists</a:t>
            </a: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1600" dirty="0" err="1" smtClean="0">
                <a:latin typeface="Courier New" pitchFamily="49" charset="0"/>
                <a:cs typeface="Courier New" pitchFamily="49" charset="0"/>
              </a:rPr>
              <a:t>name:String</a:t>
            </a: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):Boolean</a:t>
            </a:r>
          </a:p>
          <a:p>
            <a:pPr>
              <a:buNone/>
            </a:pP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GB" sz="1600" dirty="0" err="1" smtClean="0">
                <a:latin typeface="Courier New" pitchFamily="49" charset="0"/>
                <a:cs typeface="Courier New" pitchFamily="49" charset="0"/>
              </a:rPr>
              <a:t>accountsSystem.accounts</a:t>
            </a: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-&gt;exists(a | a.cid = name)  </a:t>
            </a:r>
          </a:p>
          <a:p>
            <a:pPr>
              <a:buNone/>
            </a:pP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  end</a:t>
            </a:r>
          </a:p>
          <a:p>
            <a:pPr>
              <a:buNone/>
            </a:pP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end</a:t>
            </a:r>
            <a:endParaRPr lang="en-GB" sz="1600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599" y="4876800"/>
            <a:ext cx="7096685" cy="1745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OCL 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GB" dirty="0" smtClean="0"/>
              <a:t>Java Implementation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5626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public class Account {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 public String cid;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 ...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AccountsSystem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 public Vector&lt;Account&gt; accounts = new Vector&lt;Account&gt;();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 ...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SalesSystem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AccountsSystem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accountsSystem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   = new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AccountsSystem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ContactsDatabase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contactsDatabase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   = new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ContactsDatabase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 public void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addAccount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(String cid) {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accountsSystem.addToAccounts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(new Account(cid));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 ...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GB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OCL 09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Golden Brai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1270510"/>
            <a:ext cx="6781800" cy="53632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Meta Classes in XMF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OCL 09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4100</TotalTime>
  <Words>1112</Words>
  <Application>Microsoft Office PowerPoint</Application>
  <PresentationFormat>On-screen Show (4:3)</PresentationFormat>
  <Paragraphs>264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A MOP Based DSL for Testing Java Programs using OCL</vt:lpstr>
      <vt:lpstr>Slide 2</vt:lpstr>
      <vt:lpstr>Aim</vt:lpstr>
      <vt:lpstr>A Little OCL-based Language</vt:lpstr>
      <vt:lpstr>Example Test Scenario</vt:lpstr>
      <vt:lpstr>Generate Reports</vt:lpstr>
      <vt:lpstr>XMF and OCL</vt:lpstr>
      <vt:lpstr>Java Implementation</vt:lpstr>
      <vt:lpstr>Meta Classes in XMF</vt:lpstr>
      <vt:lpstr>Foreign Objects</vt:lpstr>
      <vt:lpstr>Java Classes in XMF</vt:lpstr>
      <vt:lpstr>A Metaclass: JavaClass</vt:lpstr>
      <vt:lpstr>A Java MOP</vt:lpstr>
      <vt:lpstr>XMF access to Java</vt:lpstr>
      <vt:lpstr>Making the Default MOP Explicit</vt:lpstr>
      <vt:lpstr>A Different Implementation: EMF</vt:lpstr>
      <vt:lpstr>An EMF MOP</vt:lpstr>
      <vt:lpstr>A Metaclass: EMFClass</vt:lpstr>
      <vt:lpstr>EMFMop</vt:lpstr>
      <vt:lpstr>XMF access to EMF</vt:lpstr>
      <vt:lpstr>Implementing the DSL</vt:lpstr>
      <vt:lpstr>Example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MOP Based DSL for Testing Java Programs using OCL</dc:title>
  <dc:creator>tvustaff</dc:creator>
  <cp:lastModifiedBy>tvustaff</cp:lastModifiedBy>
  <cp:revision>138</cp:revision>
  <dcterms:created xsi:type="dcterms:W3CDTF">2006-08-16T00:00:00Z</dcterms:created>
  <dcterms:modified xsi:type="dcterms:W3CDTF">2009-10-05T13:17:31Z</dcterms:modified>
</cp:coreProperties>
</file>