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6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A17DF7-D816-4A5B-ADF8-02B0622FCF7F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37164F76-7348-41BD-94ED-7C61F7F2F046}">
      <dgm:prSet phldrT="[Text]"/>
      <dgm:spPr/>
      <dgm:t>
        <a:bodyPr/>
        <a:lstStyle/>
        <a:p>
          <a:r>
            <a: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Collecting Data Sources</a:t>
          </a:r>
          <a:endParaRPr lang="en-GB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F77DE8-7F05-462A-84FA-DA2294ED9EFB}" type="parTrans" cxnId="{4751C930-932E-4857-9774-080ACBFF6240}">
      <dgm:prSet/>
      <dgm:spPr/>
      <dgm:t>
        <a:bodyPr/>
        <a:lstStyle/>
        <a:p>
          <a:endParaRPr lang="en-GB"/>
        </a:p>
      </dgm:t>
    </dgm:pt>
    <dgm:pt modelId="{997E8C8C-28ED-44CB-A6FD-4881BEB4F98F}" type="sibTrans" cxnId="{4751C930-932E-4857-9774-080ACBFF6240}">
      <dgm:prSet/>
      <dgm:spPr/>
      <dgm:t>
        <a:bodyPr/>
        <a:lstStyle/>
        <a:p>
          <a:endParaRPr lang="en-GB"/>
        </a:p>
      </dgm:t>
    </dgm:pt>
    <dgm:pt modelId="{5D371B3A-3E1F-4D51-8CA3-7C9B3F6DC24B}">
      <dgm:prSet phldrT="[Text]"/>
      <dgm:spPr/>
      <dgm:t>
        <a:bodyPr/>
        <a:lstStyle/>
        <a:p>
          <a:r>
            <a: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Data Integration</a:t>
          </a:r>
          <a:endParaRPr lang="en-GB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8189B6D-B07C-42CA-93A6-4D8658DEFF19}" type="parTrans" cxnId="{2A35A178-E034-43F7-9A9B-47CF268C87E8}">
      <dgm:prSet/>
      <dgm:spPr/>
      <dgm:t>
        <a:bodyPr/>
        <a:lstStyle/>
        <a:p>
          <a:endParaRPr lang="en-GB"/>
        </a:p>
      </dgm:t>
    </dgm:pt>
    <dgm:pt modelId="{6042880B-9074-4FC6-866B-5EB1C7D2EEC3}" type="sibTrans" cxnId="{2A35A178-E034-43F7-9A9B-47CF268C87E8}">
      <dgm:prSet/>
      <dgm:spPr/>
      <dgm:t>
        <a:bodyPr/>
        <a:lstStyle/>
        <a:p>
          <a:endParaRPr lang="en-GB"/>
        </a:p>
      </dgm:t>
    </dgm:pt>
    <dgm:pt modelId="{63BA26E8-84FA-43F9-AE81-BC58F9CD02CD}">
      <dgm:prSet phldrT="[Text]"/>
      <dgm:spPr/>
      <dgm:t>
        <a:bodyPr/>
        <a:lstStyle/>
        <a:p>
          <a:r>
            <a: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Data Mining</a:t>
          </a:r>
          <a:endParaRPr lang="en-GB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4126B27-795A-494C-BEC9-0D4938A603AD}" type="parTrans" cxnId="{ADB66F8C-3833-478B-9E8E-63830FE97A99}">
      <dgm:prSet/>
      <dgm:spPr/>
      <dgm:t>
        <a:bodyPr/>
        <a:lstStyle/>
        <a:p>
          <a:endParaRPr lang="en-GB"/>
        </a:p>
      </dgm:t>
    </dgm:pt>
    <dgm:pt modelId="{3852FA4A-DE4F-4A3C-BA0A-CF09F846DEBA}" type="sibTrans" cxnId="{ADB66F8C-3833-478B-9E8E-63830FE97A99}">
      <dgm:prSet/>
      <dgm:spPr/>
      <dgm:t>
        <a:bodyPr/>
        <a:lstStyle/>
        <a:p>
          <a:endParaRPr lang="en-GB"/>
        </a:p>
      </dgm:t>
    </dgm:pt>
    <dgm:pt modelId="{30C541D3-E74A-4469-A05D-EEE282F9E825}">
      <dgm:prSet phldrT="[Text]"/>
      <dgm:spPr/>
      <dgm:t>
        <a:bodyPr/>
        <a:lstStyle/>
        <a:p>
          <a:r>
            <a: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Student Intervention</a:t>
          </a:r>
          <a:endParaRPr lang="en-GB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C00F6D5-BBB2-49C6-8798-1A961A107056}" type="parTrans" cxnId="{226101B8-CE88-4204-9DE7-56087C98F7C4}">
      <dgm:prSet/>
      <dgm:spPr/>
      <dgm:t>
        <a:bodyPr/>
        <a:lstStyle/>
        <a:p>
          <a:endParaRPr lang="en-GB"/>
        </a:p>
      </dgm:t>
    </dgm:pt>
    <dgm:pt modelId="{3DA15D95-D8F8-4C7F-B19C-71A9E2711EE2}" type="sibTrans" cxnId="{226101B8-CE88-4204-9DE7-56087C98F7C4}">
      <dgm:prSet/>
      <dgm:spPr/>
      <dgm:t>
        <a:bodyPr/>
        <a:lstStyle/>
        <a:p>
          <a:endParaRPr lang="en-GB"/>
        </a:p>
      </dgm:t>
    </dgm:pt>
    <dgm:pt modelId="{9E32DF97-A005-4C44-9DA9-7FEC02B94819}" type="pres">
      <dgm:prSet presAssocID="{53A17DF7-D816-4A5B-ADF8-02B0622FCF7F}" presName="Name0" presStyleCnt="0">
        <dgm:presLayoutVars>
          <dgm:dir/>
          <dgm:resizeHandles val="exact"/>
        </dgm:presLayoutVars>
      </dgm:prSet>
      <dgm:spPr/>
    </dgm:pt>
    <dgm:pt modelId="{B750F147-6173-47D4-8198-DBE69D174C5A}" type="pres">
      <dgm:prSet presAssocID="{37164F76-7348-41BD-94ED-7C61F7F2F046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89C6F4-52F2-415C-8870-3BB9A13727E2}" type="pres">
      <dgm:prSet presAssocID="{997E8C8C-28ED-44CB-A6FD-4881BEB4F98F}" presName="parSpace" presStyleCnt="0"/>
      <dgm:spPr/>
    </dgm:pt>
    <dgm:pt modelId="{83307DD4-2A48-4B2D-BB4C-1ABADB0A950F}" type="pres">
      <dgm:prSet presAssocID="{5D371B3A-3E1F-4D51-8CA3-7C9B3F6DC24B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49CEB65-B44B-400D-9F48-AE1BE5CD48C5}" type="pres">
      <dgm:prSet presAssocID="{6042880B-9074-4FC6-866B-5EB1C7D2EEC3}" presName="parSpace" presStyleCnt="0"/>
      <dgm:spPr/>
    </dgm:pt>
    <dgm:pt modelId="{40806C16-AB87-4449-B8F6-540D2299B77A}" type="pres">
      <dgm:prSet presAssocID="{63BA26E8-84FA-43F9-AE81-BC58F9CD02CD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B3ABAEC-FFA3-472A-A9D6-B16A4395B623}" type="pres">
      <dgm:prSet presAssocID="{3852FA4A-DE4F-4A3C-BA0A-CF09F846DEBA}" presName="parSpace" presStyleCnt="0"/>
      <dgm:spPr/>
    </dgm:pt>
    <dgm:pt modelId="{F68B86E7-2016-4730-97A1-A653245F6057}" type="pres">
      <dgm:prSet presAssocID="{30C541D3-E74A-4469-A05D-EEE282F9E825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26101B8-CE88-4204-9DE7-56087C98F7C4}" srcId="{53A17DF7-D816-4A5B-ADF8-02B0622FCF7F}" destId="{30C541D3-E74A-4469-A05D-EEE282F9E825}" srcOrd="3" destOrd="0" parTransId="{6C00F6D5-BBB2-49C6-8798-1A961A107056}" sibTransId="{3DA15D95-D8F8-4C7F-B19C-71A9E2711EE2}"/>
    <dgm:cxn modelId="{2A35A178-E034-43F7-9A9B-47CF268C87E8}" srcId="{53A17DF7-D816-4A5B-ADF8-02B0622FCF7F}" destId="{5D371B3A-3E1F-4D51-8CA3-7C9B3F6DC24B}" srcOrd="1" destOrd="0" parTransId="{D8189B6D-B07C-42CA-93A6-4D8658DEFF19}" sibTransId="{6042880B-9074-4FC6-866B-5EB1C7D2EEC3}"/>
    <dgm:cxn modelId="{4751C930-932E-4857-9774-080ACBFF6240}" srcId="{53A17DF7-D816-4A5B-ADF8-02B0622FCF7F}" destId="{37164F76-7348-41BD-94ED-7C61F7F2F046}" srcOrd="0" destOrd="0" parTransId="{BDF77DE8-7F05-462A-84FA-DA2294ED9EFB}" sibTransId="{997E8C8C-28ED-44CB-A6FD-4881BEB4F98F}"/>
    <dgm:cxn modelId="{C90D2832-20D9-4F13-9805-A44C3ABEB23C}" type="presOf" srcId="{53A17DF7-D816-4A5B-ADF8-02B0622FCF7F}" destId="{9E32DF97-A005-4C44-9DA9-7FEC02B94819}" srcOrd="0" destOrd="0" presId="urn:microsoft.com/office/officeart/2005/8/layout/hChevron3"/>
    <dgm:cxn modelId="{531D0D72-EE94-4CA7-BDE5-CAA5E02F6921}" type="presOf" srcId="{37164F76-7348-41BD-94ED-7C61F7F2F046}" destId="{B750F147-6173-47D4-8198-DBE69D174C5A}" srcOrd="0" destOrd="0" presId="urn:microsoft.com/office/officeart/2005/8/layout/hChevron3"/>
    <dgm:cxn modelId="{0481E25D-053C-40A0-9CAC-D75B6D31ECE2}" type="presOf" srcId="{63BA26E8-84FA-43F9-AE81-BC58F9CD02CD}" destId="{40806C16-AB87-4449-B8F6-540D2299B77A}" srcOrd="0" destOrd="0" presId="urn:microsoft.com/office/officeart/2005/8/layout/hChevron3"/>
    <dgm:cxn modelId="{E6152D28-6F26-445E-AF5A-DFE61BE5B513}" type="presOf" srcId="{5D371B3A-3E1F-4D51-8CA3-7C9B3F6DC24B}" destId="{83307DD4-2A48-4B2D-BB4C-1ABADB0A950F}" srcOrd="0" destOrd="0" presId="urn:microsoft.com/office/officeart/2005/8/layout/hChevron3"/>
    <dgm:cxn modelId="{ADB66F8C-3833-478B-9E8E-63830FE97A99}" srcId="{53A17DF7-D816-4A5B-ADF8-02B0622FCF7F}" destId="{63BA26E8-84FA-43F9-AE81-BC58F9CD02CD}" srcOrd="2" destOrd="0" parTransId="{24126B27-795A-494C-BEC9-0D4938A603AD}" sibTransId="{3852FA4A-DE4F-4A3C-BA0A-CF09F846DEBA}"/>
    <dgm:cxn modelId="{8C6B9186-54AE-4BA5-AFB5-6483212565F1}" type="presOf" srcId="{30C541D3-E74A-4469-A05D-EEE282F9E825}" destId="{F68B86E7-2016-4730-97A1-A653245F6057}" srcOrd="0" destOrd="0" presId="urn:microsoft.com/office/officeart/2005/8/layout/hChevron3"/>
    <dgm:cxn modelId="{27A26197-91CB-49ED-9152-29F278BF9E3A}" type="presParOf" srcId="{9E32DF97-A005-4C44-9DA9-7FEC02B94819}" destId="{B750F147-6173-47D4-8198-DBE69D174C5A}" srcOrd="0" destOrd="0" presId="urn:microsoft.com/office/officeart/2005/8/layout/hChevron3"/>
    <dgm:cxn modelId="{F98195D8-B7D0-4F89-949F-EB44850443F2}" type="presParOf" srcId="{9E32DF97-A005-4C44-9DA9-7FEC02B94819}" destId="{F089C6F4-52F2-415C-8870-3BB9A13727E2}" srcOrd="1" destOrd="0" presId="urn:microsoft.com/office/officeart/2005/8/layout/hChevron3"/>
    <dgm:cxn modelId="{A3CE1788-4498-4816-B915-DC862E823A88}" type="presParOf" srcId="{9E32DF97-A005-4C44-9DA9-7FEC02B94819}" destId="{83307DD4-2A48-4B2D-BB4C-1ABADB0A950F}" srcOrd="2" destOrd="0" presId="urn:microsoft.com/office/officeart/2005/8/layout/hChevron3"/>
    <dgm:cxn modelId="{D5260F3C-BDE9-4800-B5FF-DF3E894E9AB0}" type="presParOf" srcId="{9E32DF97-A005-4C44-9DA9-7FEC02B94819}" destId="{849CEB65-B44B-400D-9F48-AE1BE5CD48C5}" srcOrd="3" destOrd="0" presId="urn:microsoft.com/office/officeart/2005/8/layout/hChevron3"/>
    <dgm:cxn modelId="{C059FD78-2AC2-419B-8412-A7C98DC506F5}" type="presParOf" srcId="{9E32DF97-A005-4C44-9DA9-7FEC02B94819}" destId="{40806C16-AB87-4449-B8F6-540D2299B77A}" srcOrd="4" destOrd="0" presId="urn:microsoft.com/office/officeart/2005/8/layout/hChevron3"/>
    <dgm:cxn modelId="{413C9EAE-7704-4895-8B20-24B0AF8ECA56}" type="presParOf" srcId="{9E32DF97-A005-4C44-9DA9-7FEC02B94819}" destId="{4B3ABAEC-FFA3-472A-A9D6-B16A4395B623}" srcOrd="5" destOrd="0" presId="urn:microsoft.com/office/officeart/2005/8/layout/hChevron3"/>
    <dgm:cxn modelId="{49F6A354-CDCF-43AA-B180-9FA471566BE5}" type="presParOf" srcId="{9E32DF97-A005-4C44-9DA9-7FEC02B94819}" destId="{F68B86E7-2016-4730-97A1-A653245F6057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50F147-6173-47D4-8198-DBE69D174C5A}">
      <dsp:nvSpPr>
        <dsp:cNvPr id="0" name=""/>
        <dsp:cNvSpPr/>
      </dsp:nvSpPr>
      <dsp:spPr>
        <a:xfrm>
          <a:off x="2490" y="178888"/>
          <a:ext cx="2498864" cy="99954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Collecting Data Sources</a:t>
          </a:r>
          <a:endParaRPr lang="en-GB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90" y="178888"/>
        <a:ext cx="2498864" cy="999545"/>
      </dsp:txXfrm>
    </dsp:sp>
    <dsp:sp modelId="{83307DD4-2A48-4B2D-BB4C-1ABADB0A950F}">
      <dsp:nvSpPr>
        <dsp:cNvPr id="0" name=""/>
        <dsp:cNvSpPr/>
      </dsp:nvSpPr>
      <dsp:spPr>
        <a:xfrm>
          <a:off x="2001582" y="178888"/>
          <a:ext cx="2498864" cy="9995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Data Integration</a:t>
          </a:r>
          <a:endParaRPr lang="en-GB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01582" y="178888"/>
        <a:ext cx="2498864" cy="999545"/>
      </dsp:txXfrm>
    </dsp:sp>
    <dsp:sp modelId="{40806C16-AB87-4449-B8F6-540D2299B77A}">
      <dsp:nvSpPr>
        <dsp:cNvPr id="0" name=""/>
        <dsp:cNvSpPr/>
      </dsp:nvSpPr>
      <dsp:spPr>
        <a:xfrm>
          <a:off x="4000674" y="178888"/>
          <a:ext cx="2498864" cy="9995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Data Mining</a:t>
          </a:r>
          <a:endParaRPr lang="en-GB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00674" y="178888"/>
        <a:ext cx="2498864" cy="999545"/>
      </dsp:txXfrm>
    </dsp:sp>
    <dsp:sp modelId="{F68B86E7-2016-4730-97A1-A653245F6057}">
      <dsp:nvSpPr>
        <dsp:cNvPr id="0" name=""/>
        <dsp:cNvSpPr/>
      </dsp:nvSpPr>
      <dsp:spPr>
        <a:xfrm>
          <a:off x="5999766" y="178888"/>
          <a:ext cx="2498864" cy="9995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Student Intervention</a:t>
          </a:r>
          <a:endParaRPr lang="en-GB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99766" y="178888"/>
        <a:ext cx="2498864" cy="9995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3F00B-28EE-4545-AB5D-5AB9D4330BF5}" type="datetimeFigureOut">
              <a:rPr lang="en-US" smtClean="0"/>
              <a:pPr/>
              <a:t>9/30/2009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2A0FB-B248-4962-81ED-271DD41A26B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6067-9E3E-4389-A5DC-5E5535CF832C}" type="datetime1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D54A-3094-42EB-804F-6439DCB3C2E3}" type="datetime1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5265-50DB-40C1-8797-FF7F4F0F786A}" type="datetime1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6745-DD87-4E3F-8A16-BDEEA9CEF0C6}" type="datetime1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F20CA-E2FC-4EAF-ACF5-2A6551851D33}" type="datetime1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72C6-FAFC-4FBE-836D-69C3691D79C8}" type="datetime1">
              <a:rPr lang="en-US" smtClean="0"/>
              <a:pPr/>
              <a:t>9/30/2009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7514-600F-4472-9B6A-BB126AD14E73}" type="datetime1">
              <a:rPr lang="en-US" smtClean="0"/>
              <a:pPr/>
              <a:t>9/30/2009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474-E61A-4D04-9B68-8604DE78E3C4}" type="datetime1">
              <a:rPr lang="en-US" smtClean="0"/>
              <a:pPr/>
              <a:t>9/30/2009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C5603-2C6D-4DFD-84C5-FC1A4BE2A5ED}" type="datetime1">
              <a:rPr lang="en-US" smtClean="0"/>
              <a:pPr/>
              <a:t>9/30/2009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F94-A72C-4212-9A4E-337EF3ABF6F8}" type="datetime1">
              <a:rPr lang="en-US" smtClean="0"/>
              <a:pPr/>
              <a:t>9/30/2009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8FD68-CE51-47A3-8EFF-869AA48A7F95}" type="datetime1">
              <a:rPr lang="en-US" smtClean="0"/>
              <a:pPr/>
              <a:t>9/30/2009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B0187-DD29-4A32-AC84-7D7FA96A5C7E}" type="datetime1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MCMS &amp; IDS-SIG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tony.clark@tvu.ac.uk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Mining Course Management System (MCMS)</a:t>
            </a:r>
            <a:br>
              <a:rPr lang="en-GB" dirty="0" smtClean="0"/>
            </a:br>
            <a:r>
              <a:rPr lang="en-GB" dirty="0" smtClean="0"/>
              <a:t>and</a:t>
            </a:r>
            <a:br>
              <a:rPr lang="en-GB" dirty="0" smtClean="0"/>
            </a:br>
            <a:r>
              <a:rPr lang="en-GB" dirty="0" smtClean="0"/>
              <a:t>Intelligent Decision Support Special Interest Group (IDS-SIG)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Tony Clark</a:t>
            </a:r>
          </a:p>
          <a:p>
            <a:r>
              <a:rPr lang="en-GB" dirty="0" smtClean="0"/>
              <a:t>Centre for Model Driven Software Engineering</a:t>
            </a:r>
          </a:p>
          <a:p>
            <a:r>
              <a:rPr lang="en-GB" dirty="0" smtClean="0"/>
              <a:t>School of Computing</a:t>
            </a:r>
          </a:p>
          <a:p>
            <a:r>
              <a:rPr lang="en-GB" dirty="0" smtClean="0"/>
              <a:t>Thames Valley University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Intelligent Decision Support in HE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295400"/>
            <a:ext cx="7315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Issues:</a:t>
            </a:r>
          </a:p>
          <a:p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Management and Strategic requirements for decision support.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Available technologies and gap analysis.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Multiple Data Sources: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 Data Integration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 Data Cleansing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Reusable processes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Engagement and motivation: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 Students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 Staff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 Institution processes and committees 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Supplier engagement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Intelligent Decision Support SIG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1752600"/>
            <a:ext cx="9067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 Planning a submission to become an STG Pathfinder member. </a:t>
            </a:r>
            <a:br>
              <a:rPr lang="en-GB" sz="2400" dirty="0" smtClean="0"/>
            </a:b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Aims: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 Address issues above.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 Engage with key institutional stakeholders.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 Identify sector-side requirements and develop </a:t>
            </a:r>
            <a:r>
              <a:rPr lang="en-GB" sz="2400" smtClean="0"/>
              <a:t>IDS roadmap.</a:t>
            </a:r>
            <a:endParaRPr lang="en-GB" sz="2400" dirty="0" smtClean="0"/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 Identify scope for sector-wide reusable solutions (shared service?)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 Identify synergy with other activities.</a:t>
            </a:r>
            <a:br>
              <a:rPr lang="en-GB" sz="2400" dirty="0" smtClean="0"/>
            </a:b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Contact </a:t>
            </a:r>
            <a:r>
              <a:rPr lang="en-GB" sz="2400" dirty="0" smtClean="0">
                <a:hlinkClick r:id="rId2"/>
              </a:rPr>
              <a:t>tony.clark@tvu.ac.uk</a:t>
            </a:r>
            <a:r>
              <a:rPr lang="en-GB" sz="2400" dirty="0" smtClean="0"/>
              <a:t> with expressions of interest in SIG.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Project Aims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2" indent="-342900" eaLnBrk="1" hangingPunct="1">
              <a:buNone/>
            </a:pPr>
            <a:r>
              <a:rPr lang="en-GB" sz="3200" dirty="0" smtClean="0">
                <a:ea typeface="ＭＳ Ｐゴシック" charset="-128"/>
              </a:rPr>
              <a:t>MCMS  is a JISC funded project that aims </a:t>
            </a:r>
            <a:r>
              <a:rPr lang="en-GB" sz="3200" dirty="0" smtClean="0">
                <a:ea typeface="ＭＳ Ｐゴシック" charset="-128"/>
              </a:rPr>
              <a:t>to:</a:t>
            </a:r>
          </a:p>
          <a:p>
            <a:pPr marL="342900" lvl="2" indent="-342900" eaLnBrk="1" hangingPunct="1">
              <a:buNone/>
            </a:pPr>
            <a:endParaRPr lang="en-GB" sz="3200" dirty="0" smtClean="0">
              <a:ea typeface="ＭＳ Ｐゴシック" charset="-128"/>
            </a:endParaRPr>
          </a:p>
          <a:p>
            <a:pPr marL="342900" lvl="2" indent="-342900"/>
            <a:r>
              <a:rPr lang="en-GB" sz="3200" dirty="0" smtClean="0">
                <a:ea typeface="ＭＳ Ｐゴシック" charset="-128"/>
              </a:rPr>
              <a:t>D</a:t>
            </a:r>
            <a:r>
              <a:rPr lang="en-GB" sz="3200" dirty="0" smtClean="0">
                <a:ea typeface="ＭＳ Ｐゴシック" charset="-128"/>
              </a:rPr>
              <a:t>etect patterns in </a:t>
            </a:r>
            <a:r>
              <a:rPr lang="en-GB" sz="3200" dirty="0" smtClean="0">
                <a:ea typeface="ＭＳ Ｐゴシック" charset="-128"/>
              </a:rPr>
              <a:t>institutional data that indicate issues leading to student retention problems</a:t>
            </a:r>
          </a:p>
          <a:p>
            <a:pPr marL="342900" lvl="2" indent="-342900"/>
            <a:r>
              <a:rPr lang="en-GB" sz="3200" dirty="0" smtClean="0">
                <a:ea typeface="ＭＳ Ｐゴシック" charset="-128"/>
              </a:rPr>
              <a:t>Develop an approach to real-time student support and intervention that addresses retention issues.</a:t>
            </a:r>
          </a:p>
          <a:p>
            <a:pPr marL="342900" lvl="2" indent="-342900"/>
            <a:r>
              <a:rPr lang="en-GB" sz="3200" dirty="0" smtClean="0">
                <a:ea typeface="ＭＳ Ｐゴシック" charset="-128"/>
              </a:rPr>
              <a:t>Provides high-quality information in support of institution decision making processes.</a:t>
            </a:r>
            <a:endParaRPr lang="en-GB" sz="3200" dirty="0" smtClean="0">
              <a:ea typeface="ＭＳ Ｐゴシック" charset="-128"/>
            </a:endParaRPr>
          </a:p>
          <a:p>
            <a:pPr marL="342900" lvl="2" indent="-342900" eaLnBrk="1" hangingPunct="1"/>
            <a:endParaRPr lang="en-GB" sz="3200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charset="-128"/>
              </a:rPr>
              <a:t>The MCMS  Process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357158" y="1462078"/>
          <a:ext cx="8501122" cy="1357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200400"/>
            <a:ext cx="910059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ea typeface="ＭＳ Ｐゴシック" charset="-128"/>
              </a:rPr>
              <a:t>Data Mining can Answer Questions and Test Hypotheses</a:t>
            </a:r>
            <a:br>
              <a:rPr lang="en-GB" sz="4000" dirty="0" smtClean="0">
                <a:ea typeface="ＭＳ Ｐゴシック" charset="-128"/>
              </a:rPr>
            </a:br>
            <a:endParaRPr lang="en-US" sz="4000" dirty="0" smtClean="0">
              <a:ea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295400"/>
            <a:ext cx="7572428" cy="11079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GB" sz="2400" dirty="0" smtClean="0">
                <a:solidFill>
                  <a:srgbClr val="FFFFFF"/>
                </a:solidFill>
                <a:ea typeface="ＭＳ Ｐゴシック" charset="-128"/>
              </a:rPr>
              <a:t>Is </a:t>
            </a:r>
            <a:r>
              <a:rPr lang="en-GB" sz="2400" dirty="0">
                <a:solidFill>
                  <a:srgbClr val="FFFFFF"/>
                </a:solidFill>
                <a:ea typeface="ＭＳ Ｐゴシック" charset="-128"/>
              </a:rPr>
              <a:t>the student performance, such as average mark, drop out, pass/fail related to student background profile</a:t>
            </a:r>
            <a:r>
              <a:rPr lang="en-GB" sz="2400" dirty="0" smtClean="0">
                <a:solidFill>
                  <a:srgbClr val="FFFFFF"/>
                </a:solidFill>
                <a:ea typeface="ＭＳ Ｐゴシック" charset="-128"/>
              </a:rPr>
              <a:t>?</a:t>
            </a:r>
            <a:endParaRPr lang="en-GB" sz="2400" dirty="0">
              <a:solidFill>
                <a:srgbClr val="FFFFFF"/>
              </a:solidFill>
              <a:ea typeface="ＭＳ Ｐゴシック" charset="-128"/>
            </a:endParaRPr>
          </a:p>
          <a:p>
            <a:endParaRPr lang="en-GB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2644676"/>
            <a:ext cx="7572428" cy="2308324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GB" sz="2400" dirty="0" smtClean="0">
                <a:latin typeface="Calibri" charset="0"/>
              </a:rPr>
              <a:t>Student performance is not related to: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Calibri" charset="0"/>
              </a:rPr>
              <a:t> Gender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Calibri" charset="0"/>
              </a:rPr>
              <a:t> Race 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Calibri" charset="0"/>
              </a:rPr>
              <a:t> Age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Calibri" charset="0"/>
              </a:rPr>
              <a:t> Disability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Calibri" charset="0"/>
              </a:rPr>
              <a:t> Nationality.</a:t>
            </a:r>
            <a:endParaRPr lang="en-GB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5181600"/>
            <a:ext cx="7572428" cy="156966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GB" sz="2400" dirty="0" smtClean="0">
                <a:latin typeface="Calibri" charset="0"/>
              </a:rPr>
              <a:t>Student performance is related to: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>
                <a:latin typeface="Calibri" charset="0"/>
              </a:rPr>
              <a:t> Year of study 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>
                <a:latin typeface="Calibri" charset="0"/>
              </a:rPr>
              <a:t> VLE usage 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>
                <a:latin typeface="Calibri" charset="0"/>
              </a:rPr>
              <a:t> Library Usage 	</a:t>
            </a:r>
            <a:endParaRPr lang="en-GB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111204"/>
            <a:ext cx="7572428" cy="11079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GB" sz="2400" dirty="0" smtClean="0">
                <a:solidFill>
                  <a:srgbClr val="FFFFFF"/>
                </a:solidFill>
                <a:ea typeface="ＭＳ Ｐゴシック" charset="-128"/>
              </a:rPr>
              <a:t>What is the profile of students of students that transfer courses after year 1 and those that transfer after year 2?</a:t>
            </a:r>
            <a:endParaRPr lang="en-GB" sz="2400" dirty="0">
              <a:solidFill>
                <a:srgbClr val="FFFFFF"/>
              </a:solidFill>
              <a:ea typeface="ＭＳ Ｐゴシック" charset="-128"/>
            </a:endParaRPr>
          </a:p>
          <a:p>
            <a:endParaRPr lang="en-GB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42938" y="5781675"/>
            <a:ext cx="7786687" cy="1000125"/>
          </a:xfrm>
          <a:prstGeom prst="rect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342900" indent="-342900" defTabSz="914400">
              <a:spcBef>
                <a:spcPct val="20000"/>
              </a:spcBef>
              <a:buFont typeface="Arial" charset="0"/>
              <a:buNone/>
              <a:tabLst>
                <a:tab pos="0" algn="l"/>
              </a:tabLst>
            </a:pPr>
            <a:r>
              <a:rPr lang="en-US" sz="2400" dirty="0">
                <a:latin typeface="Calibri" charset="0"/>
              </a:rPr>
              <a:t>		They are mostly UG student,  enroll with lower certificate, but get higher marks.</a:t>
            </a:r>
            <a:endParaRPr lang="en-GB" sz="2400" dirty="0">
              <a:latin typeface="Calibri" charset="0"/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238711"/>
            <a:ext cx="6096000" cy="4476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itle 1"/>
          <p:cNvSpPr txBox="1">
            <a:spLocks/>
          </p:cNvSpPr>
          <p:nvPr/>
        </p:nvSpPr>
        <p:spPr bwMode="auto">
          <a:xfrm>
            <a:off x="428625" y="642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1106488" indent="-1106488" algn="ctr" defTabSz="2951163" eaLnBrk="0" hangingPunct="0">
              <a:spcBef>
                <a:spcPct val="20000"/>
              </a:spcBef>
            </a:pPr>
            <a:endParaRPr lang="en-GB" sz="4000">
              <a:latin typeface="Calibri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76200"/>
            <a:ext cx="7772400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tabLst>
                <a:tab pos="723900" algn="l"/>
              </a:tabLst>
            </a:pPr>
            <a:r>
              <a:rPr lang="en-GB" sz="2200" dirty="0" smtClean="0">
                <a:solidFill>
                  <a:srgbClr val="FFFFFF"/>
                </a:solidFill>
                <a:ea typeface="ＭＳ Ｐゴシック" charset="-128"/>
              </a:rPr>
              <a:t>What </a:t>
            </a:r>
            <a:r>
              <a:rPr lang="en-GB" sz="2200" dirty="0">
                <a:solidFill>
                  <a:srgbClr val="FFFFFF"/>
                </a:solidFill>
                <a:ea typeface="ＭＳ Ｐゴシック" charset="-128"/>
              </a:rPr>
              <a:t>are the characteristics of  students transferring from other </a:t>
            </a:r>
            <a:r>
              <a:rPr lang="en-GB" sz="2200" dirty="0" smtClean="0">
                <a:solidFill>
                  <a:srgbClr val="FFFFFF"/>
                </a:solidFill>
                <a:ea typeface="ＭＳ Ｐゴシック" charset="-128"/>
              </a:rPr>
              <a:t>institutions?</a:t>
            </a:r>
            <a:endParaRPr lang="en-GB" sz="2200" dirty="0">
              <a:solidFill>
                <a:srgbClr val="FFFFFF"/>
              </a:solidFill>
              <a:ea typeface="ＭＳ Ｐゴシック" charset="-128"/>
            </a:endParaRPr>
          </a:p>
        </p:txBody>
      </p:sp>
      <p:pic>
        <p:nvPicPr>
          <p:cNvPr id="2970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848506"/>
            <a:ext cx="5867400" cy="475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42938" y="5638801"/>
            <a:ext cx="7967662" cy="1143000"/>
          </a:xfrm>
          <a:prstGeom prst="rect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buFont typeface="Arial" charset="0"/>
              <a:buNone/>
              <a:tabLst>
                <a:tab pos="0" algn="l"/>
              </a:tabLst>
            </a:pPr>
            <a:r>
              <a:rPr lang="en-US" sz="2400" dirty="0" smtClean="0"/>
              <a:t>Student transfer from other institutions are mainly UG student,  enroll with higher certificate, use library  &amp; BB less, and get lower marks and are mainly overseas.</a:t>
            </a:r>
            <a:endParaRPr lang="en-GB" sz="24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ea typeface="ＭＳ Ｐゴシック" charset="-128"/>
              </a:rPr>
              <a:t>Intervention</a:t>
            </a:r>
            <a:endParaRPr lang="en-US" dirty="0" smtClean="0">
              <a:ea typeface="ＭＳ Ｐゴシック" charset="-128"/>
            </a:endParaRPr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3152775"/>
            <a:ext cx="5715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TextBox 6"/>
          <p:cNvSpPr txBox="1">
            <a:spLocks noChangeArrowheads="1"/>
          </p:cNvSpPr>
          <p:nvPr/>
        </p:nvSpPr>
        <p:spPr bwMode="auto">
          <a:xfrm>
            <a:off x="928688" y="3938587"/>
            <a:ext cx="10062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/>
              <a:t>Student</a:t>
            </a:r>
          </a:p>
        </p:txBody>
      </p:sp>
      <p:pic>
        <p:nvPicPr>
          <p:cNvPr id="3072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2438400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Box 8"/>
          <p:cNvSpPr txBox="1">
            <a:spLocks noChangeArrowheads="1"/>
          </p:cNvSpPr>
          <p:nvPr/>
        </p:nvSpPr>
        <p:spPr bwMode="auto">
          <a:xfrm>
            <a:off x="5143500" y="3295650"/>
            <a:ext cx="17396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/>
              <a:t>iMCMS System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10800000" flipV="1">
            <a:off x="2071688" y="2938462"/>
            <a:ext cx="3500437" cy="6429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9" name="TextBox 11"/>
          <p:cNvSpPr txBox="1">
            <a:spLocks noChangeArrowheads="1"/>
          </p:cNvSpPr>
          <p:nvPr/>
        </p:nvSpPr>
        <p:spPr bwMode="auto">
          <a:xfrm rot="-592460">
            <a:off x="2073275" y="2894597"/>
            <a:ext cx="38576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 dirty="0"/>
              <a:t>1. </a:t>
            </a:r>
            <a:r>
              <a:rPr lang="en-GB" sz="1600" b="1" dirty="0" smtClean="0"/>
              <a:t>Intervention </a:t>
            </a:r>
            <a:r>
              <a:rPr lang="en-GB" sz="1600" b="1" dirty="0"/>
              <a:t>process </a:t>
            </a:r>
            <a:r>
              <a:rPr lang="en-GB" sz="1600" b="1" dirty="0" smtClean="0"/>
              <a:t>(email, SMS, ...)</a:t>
            </a:r>
            <a:endParaRPr lang="en-GB" sz="1600" b="1" dirty="0"/>
          </a:p>
        </p:txBody>
      </p:sp>
      <p:pic>
        <p:nvPicPr>
          <p:cNvPr id="307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3" y="4652962"/>
            <a:ext cx="5715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1" name="TextBox 15"/>
          <p:cNvSpPr txBox="1">
            <a:spLocks noChangeArrowheads="1"/>
          </p:cNvSpPr>
          <p:nvPr/>
        </p:nvSpPr>
        <p:spPr bwMode="auto">
          <a:xfrm>
            <a:off x="4714875" y="5438775"/>
            <a:ext cx="21583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/>
              <a:t>Module Tutor/staff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5179219" y="4260056"/>
            <a:ext cx="1428750" cy="3571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1785938" y="4367212"/>
            <a:ext cx="2928937" cy="78581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34" name="TextBox 24"/>
          <p:cNvSpPr txBox="1">
            <a:spLocks noChangeArrowheads="1"/>
          </p:cNvSpPr>
          <p:nvPr/>
        </p:nvSpPr>
        <p:spPr bwMode="auto">
          <a:xfrm rot="-592460">
            <a:off x="2193925" y="3419266"/>
            <a:ext cx="3340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 dirty="0"/>
              <a:t>2. Motivate </a:t>
            </a:r>
            <a:r>
              <a:rPr lang="en-GB" sz="1600" b="1" dirty="0" smtClean="0"/>
              <a:t>student </a:t>
            </a:r>
            <a:endParaRPr lang="en-GB" sz="1600" b="1" dirty="0"/>
          </a:p>
        </p:txBody>
      </p:sp>
      <p:sp>
        <p:nvSpPr>
          <p:cNvPr id="30735" name="TextBox 25"/>
          <p:cNvSpPr txBox="1">
            <a:spLocks noChangeArrowheads="1"/>
          </p:cNvSpPr>
          <p:nvPr/>
        </p:nvSpPr>
        <p:spPr bwMode="auto">
          <a:xfrm rot="901433">
            <a:off x="1849438" y="4977396"/>
            <a:ext cx="28098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 dirty="0"/>
              <a:t>5. Give </a:t>
            </a:r>
            <a:r>
              <a:rPr lang="en-GB" sz="1600" b="1" dirty="0" smtClean="0"/>
              <a:t>feedback </a:t>
            </a:r>
            <a:endParaRPr lang="en-GB" sz="1600" b="1" dirty="0"/>
          </a:p>
        </p:txBody>
      </p:sp>
      <p:sp>
        <p:nvSpPr>
          <p:cNvPr id="30736" name="TextBox 26"/>
          <p:cNvSpPr txBox="1">
            <a:spLocks noChangeArrowheads="1"/>
          </p:cNvSpPr>
          <p:nvPr/>
        </p:nvSpPr>
        <p:spPr bwMode="auto">
          <a:xfrm rot="-185399">
            <a:off x="6078538" y="3855829"/>
            <a:ext cx="28098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 dirty="0"/>
              <a:t>3. Report risky </a:t>
            </a:r>
            <a:r>
              <a:rPr lang="en-GB" sz="1600" b="1" dirty="0" smtClean="0"/>
              <a:t>students</a:t>
            </a:r>
            <a:endParaRPr lang="en-GB" sz="1600" b="1" dirty="0"/>
          </a:p>
        </p:txBody>
      </p:sp>
      <p:sp>
        <p:nvSpPr>
          <p:cNvPr id="30737" name="TextBox 27"/>
          <p:cNvSpPr txBox="1">
            <a:spLocks noChangeArrowheads="1"/>
          </p:cNvSpPr>
          <p:nvPr/>
        </p:nvSpPr>
        <p:spPr bwMode="auto">
          <a:xfrm rot="-185399">
            <a:off x="6026054" y="4303465"/>
            <a:ext cx="28082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 dirty="0" smtClean="0"/>
              <a:t>4.Module data</a:t>
            </a:r>
            <a:endParaRPr lang="en-GB" sz="1600" b="1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52400"/>
            <a:ext cx="7044762" cy="890873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smtClean="0">
                <a:ea typeface="ＭＳ Ｐゴシック" charset="-128"/>
              </a:rPr>
              <a:t>Module Tutor Page</a:t>
            </a:r>
            <a:endParaRPr lang="en-US" smtClean="0">
              <a:ea typeface="ＭＳ Ｐゴシック" charset="-128"/>
            </a:endParaRPr>
          </a:p>
        </p:txBody>
      </p:sp>
      <p:pic>
        <p:nvPicPr>
          <p:cNvPr id="3277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1143000"/>
            <a:ext cx="8929688" cy="450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MCMS &amp; IDS-SIG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351</Words>
  <Application>Microsoft Office PowerPoint</Application>
  <PresentationFormat>On-screen Show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Mining Course Management System (MCMS) and Intelligent Decision Support Special Interest Group (IDS-SIG) </vt:lpstr>
      <vt:lpstr>Project Aims</vt:lpstr>
      <vt:lpstr>The MCMS  Process</vt:lpstr>
      <vt:lpstr>Data Mining can Answer Questions and Test Hypotheses </vt:lpstr>
      <vt:lpstr>Slide 5</vt:lpstr>
      <vt:lpstr>Slide 6</vt:lpstr>
      <vt:lpstr>Intervention</vt:lpstr>
      <vt:lpstr>Slide 8</vt:lpstr>
      <vt:lpstr>Module Tutor Page</vt:lpstr>
      <vt:lpstr>Intelligent Decision Support in HE</vt:lpstr>
      <vt:lpstr>Intelligent Decision Support SIG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Mining Course Management System (MCMS) and Intelligent Decision Support Special Interest Group (IDS-SIG) </dc:title>
  <dc:creator>tvustaff</dc:creator>
  <cp:lastModifiedBy>tvustaff</cp:lastModifiedBy>
  <cp:revision>32</cp:revision>
  <dcterms:created xsi:type="dcterms:W3CDTF">2006-08-16T00:00:00Z</dcterms:created>
  <dcterms:modified xsi:type="dcterms:W3CDTF">2009-09-30T20:39:49Z</dcterms:modified>
</cp:coreProperties>
</file>