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60" r:id="rId3"/>
    <p:sldId id="269" r:id="rId4"/>
    <p:sldId id="270" r:id="rId5"/>
    <p:sldId id="286" r:id="rId6"/>
    <p:sldId id="271" r:id="rId7"/>
    <p:sldId id="272" r:id="rId8"/>
    <p:sldId id="258" r:id="rId9"/>
    <p:sldId id="261" r:id="rId10"/>
    <p:sldId id="273" r:id="rId11"/>
    <p:sldId id="259" r:id="rId12"/>
    <p:sldId id="274" r:id="rId13"/>
    <p:sldId id="275" r:id="rId14"/>
    <p:sldId id="277" r:id="rId15"/>
    <p:sldId id="276" r:id="rId16"/>
    <p:sldId id="262" r:id="rId17"/>
    <p:sldId id="263" r:id="rId18"/>
    <p:sldId id="281" r:id="rId19"/>
    <p:sldId id="282" r:id="rId20"/>
    <p:sldId id="283" r:id="rId21"/>
    <p:sldId id="284" r:id="rId22"/>
    <p:sldId id="285" r:id="rId23"/>
    <p:sldId id="278" r:id="rId24"/>
    <p:sldId id="264" r:id="rId25"/>
    <p:sldId id="280" r:id="rId26"/>
    <p:sldId id="279" r:id="rId27"/>
    <p:sldId id="26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23923" autoAdjust="0"/>
    <p:restoredTop sz="94660"/>
  </p:normalViewPr>
  <p:slideViewPr>
    <p:cSldViewPr>
      <p:cViewPr>
        <p:scale>
          <a:sx n="50" d="100"/>
          <a:sy n="50" d="100"/>
        </p:scale>
        <p:origin x="-904" y="-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viewProps" Target="viewProp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printerSettings" Target="printerSettings/printerSettings1.bin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D44E8-33D1-4FF2-BEFC-C0F5A1D6D8EA}" type="datetimeFigureOut">
              <a:rPr lang="en-GB" smtClean="0"/>
              <a:pPr/>
              <a:t>2/24/11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02C09-3EA9-4677-BB14-C3307BE6AE3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hyperlink" Target="mailto:samia.oussena@tvu.ac.uk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mailto:t.n.clark@mdx.ac.uk" TargetMode="External"/><Relationship Id="rId3" Type="http://schemas.openxmlformats.org/officeDocument/2006/relationships/hyperlink" Target="mailto:b.barn@mdx.ac.uk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LEAP: A Precise Lightweight Framework for Enterprise Architecture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56784" cy="1752600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Tony Clark   </a:t>
            </a:r>
            <a:r>
              <a:rPr lang="en-GB" sz="2900" dirty="0" smtClean="0">
                <a:latin typeface="Courier New" pitchFamily="49" charset="0"/>
                <a:cs typeface="Courier New" pitchFamily="49" charset="0"/>
                <a:hlinkClick r:id="rId2"/>
              </a:rPr>
              <a:t>t.n.clark@mdx.ac.uk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GB" dirty="0" err="1" smtClean="0"/>
              <a:t>Balbir</a:t>
            </a:r>
            <a:r>
              <a:rPr lang="en-GB" dirty="0" smtClean="0"/>
              <a:t> Barn   </a:t>
            </a:r>
            <a:r>
              <a:rPr lang="en-GB" sz="2900" dirty="0">
                <a:latin typeface="Courier New" pitchFamily="49" charset="0"/>
                <a:cs typeface="Courier New" pitchFamily="49" charset="0"/>
                <a:hlinkClick r:id="rId3"/>
              </a:rPr>
              <a:t>b.barn@mdx.ac.uk</a:t>
            </a:r>
            <a:endParaRPr lang="en-GB" sz="2900" dirty="0">
              <a:latin typeface="Courier New" pitchFamily="49" charset="0"/>
              <a:cs typeface="Courier New" pitchFamily="49" charset="0"/>
              <a:hlinkClick r:id="rId2"/>
            </a:endParaRPr>
          </a:p>
          <a:p>
            <a:r>
              <a:rPr lang="en-GB" sz="3100" i="1" dirty="0"/>
              <a:t>School of Engineering and Information Sciences</a:t>
            </a:r>
          </a:p>
          <a:p>
            <a:r>
              <a:rPr lang="en-GB" sz="3100" i="1" dirty="0"/>
              <a:t>Middlesex University, London, UK</a:t>
            </a:r>
          </a:p>
          <a:p>
            <a:r>
              <a:rPr lang="en-GB" dirty="0" err="1" smtClean="0"/>
              <a:t>Samia</a:t>
            </a:r>
            <a:r>
              <a:rPr lang="en-GB" dirty="0" smtClean="0"/>
              <a:t> </a:t>
            </a:r>
            <a:r>
              <a:rPr lang="en-GB" dirty="0" err="1" smtClean="0"/>
              <a:t>Oussena</a:t>
            </a:r>
            <a:r>
              <a:rPr lang="en-GB" dirty="0"/>
              <a:t> </a:t>
            </a:r>
            <a:r>
              <a:rPr lang="en-GB" dirty="0" smtClean="0"/>
              <a:t>   </a:t>
            </a:r>
            <a:r>
              <a:rPr lang="en-GB" sz="2900" dirty="0" smtClean="0">
                <a:latin typeface="Courier New" pitchFamily="49" charset="0"/>
                <a:cs typeface="Courier New" pitchFamily="49" charset="0"/>
                <a:hlinkClick r:id="rId4"/>
              </a:rPr>
              <a:t>samia.oussena@tvu.ac.uk</a:t>
            </a:r>
            <a:endParaRPr lang="en-GB" sz="2900" dirty="0">
              <a:latin typeface="Courier New" pitchFamily="49" charset="0"/>
              <a:cs typeface="Courier New" pitchFamily="49" charset="0"/>
              <a:hlinkClick r:id="rId3"/>
            </a:endParaRPr>
          </a:p>
          <a:p>
            <a:r>
              <a:rPr lang="en-GB" sz="3000" i="1" dirty="0"/>
              <a:t>Thames Valley University, London,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LEAP: Business Change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25997"/>
            <a:ext cx="6858000" cy="51256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 Driven Modelling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36" y="1447800"/>
            <a:ext cx="8920864" cy="490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923441"/>
            <a:ext cx="6400800" cy="58583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LEAP Abstract Syntax: Layers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97193"/>
            <a:ext cx="6019800" cy="58894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LEAP Abstract Syntax: Refinement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LEAP Semantics: Refinement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1752600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context Refinement inv: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from.components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cmaps.from</a:t>
            </a:r>
            <a:r>
              <a:rPr lang="en-US" sz="2000" dirty="0" smtClean="0">
                <a:latin typeface="Courier"/>
                <a:cs typeface="Courier"/>
              </a:rPr>
              <a:t> and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from.components.operations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omaps.operations</a:t>
            </a:r>
            <a:r>
              <a:rPr lang="en-US" sz="2000" dirty="0" smtClean="0">
                <a:latin typeface="Courier"/>
                <a:cs typeface="Courier"/>
              </a:rPr>
              <a:t> and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refinements.from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from.components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4495800"/>
            <a:ext cx="9144000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 smtClean="0">
                <a:latin typeface="Courier"/>
                <a:cs typeface="Courier"/>
              </a:rPr>
              <a:t>refine&lt;layer&gt;(&lt;high-level&gt;,&lt;lower-level&gt;) components:</a:t>
            </a:r>
          </a:p>
          <a:p>
            <a:r>
              <a:rPr lang="en-US" sz="2000" dirty="0" smtClean="0">
                <a:latin typeface="Courier"/>
                <a:cs typeface="Courier"/>
              </a:rPr>
              <a:t>  &lt;</a:t>
            </a:r>
            <a:r>
              <a:rPr lang="en-US" sz="2000" dirty="0" err="1" smtClean="0">
                <a:latin typeface="Courier"/>
                <a:cs typeface="Courier"/>
              </a:rPr>
              <a:t>cmap</a:t>
            </a:r>
            <a:r>
              <a:rPr lang="en-US" sz="2000" dirty="0" smtClean="0">
                <a:latin typeface="Courier"/>
                <a:cs typeface="Courier"/>
              </a:rPr>
              <a:t> constraints&gt;</a:t>
            </a:r>
          </a:p>
          <a:p>
            <a:r>
              <a:rPr lang="en-US" sz="2000" dirty="0" smtClean="0">
                <a:latin typeface="Courier"/>
                <a:cs typeface="Courier"/>
              </a:rPr>
              <a:t>refine &lt;layer&gt;(&lt;high-level&gt;,&lt;lower-level&gt;) operations:</a:t>
            </a:r>
          </a:p>
          <a:p>
            <a:r>
              <a:rPr lang="en-US" sz="2000" dirty="0" smtClean="0">
                <a:latin typeface="Courier"/>
                <a:cs typeface="Courier"/>
              </a:rPr>
              <a:t>  &lt;</a:t>
            </a:r>
            <a:r>
              <a:rPr lang="en-US" sz="2000" dirty="0" err="1" smtClean="0">
                <a:latin typeface="Courier"/>
                <a:cs typeface="Courier"/>
              </a:rPr>
              <a:t>omap</a:t>
            </a:r>
            <a:r>
              <a:rPr lang="en-US" sz="2000" dirty="0" smtClean="0">
                <a:latin typeface="Courier"/>
                <a:cs typeface="Courier"/>
              </a:rPr>
              <a:t> constraints&gt;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LEAP Semantics: Layers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609600"/>
            <a:ext cx="8305800" cy="74672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A University decides to implement a lap-top loan scheme to become more attractive to prospective students.</a:t>
            </a:r>
          </a:p>
          <a:p>
            <a:pPr>
              <a:buNone/>
            </a:pPr>
            <a:r>
              <a:rPr lang="en-GB" dirty="0" smtClean="0"/>
              <a:t>Questions:</a:t>
            </a:r>
          </a:p>
          <a:p>
            <a:r>
              <a:rPr lang="en-GB" dirty="0" smtClean="0"/>
              <a:t>Are rooms fit for purpose?</a:t>
            </a:r>
          </a:p>
          <a:p>
            <a:r>
              <a:rPr lang="en-GB" dirty="0" smtClean="0"/>
              <a:t>How many lap-tops should there be?</a:t>
            </a:r>
          </a:p>
          <a:p>
            <a:r>
              <a:rPr lang="en-GB" dirty="0" smtClean="0"/>
              <a:t>What new IT systems are required.</a:t>
            </a:r>
          </a:p>
          <a:p>
            <a:r>
              <a:rPr lang="en-GB" dirty="0" smtClean="0"/>
              <a:t>Do existing IT systems need to be modified?</a:t>
            </a:r>
          </a:p>
          <a:p>
            <a:r>
              <a:rPr lang="en-GB" dirty="0" smtClean="0"/>
              <a:t>What business processes are required?</a:t>
            </a:r>
          </a:p>
          <a:p>
            <a:r>
              <a:rPr lang="en-GB" dirty="0" smtClean="0"/>
              <a:t>Can all business goals be satisfied?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As-Is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1219200"/>
            <a:ext cx="4800600" cy="31006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7074" y="1295400"/>
            <a:ext cx="4703126" cy="4800600"/>
          </a:xfrm>
          <a:prstGeom prst="rect">
            <a:avLst/>
          </a:prstGeom>
        </p:spPr>
      </p:pic>
      <p:sp>
        <p:nvSpPr>
          <p:cNvPr id="6" name="Bent Arrow 5"/>
          <p:cNvSpPr/>
          <p:nvPr/>
        </p:nvSpPr>
        <p:spPr>
          <a:xfrm rot="10800000" flipH="1">
            <a:off x="3200400" y="4419600"/>
            <a:ext cx="813816" cy="868680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38400" y="5334000"/>
            <a:ext cx="15180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mic Sans MS"/>
                <a:cs typeface="Comic Sans MS"/>
              </a:rPr>
              <a:t>refine</a:t>
            </a:r>
            <a:endParaRPr lang="en-US" sz="3600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4419600"/>
            <a:ext cx="2013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mic Sans MS"/>
                <a:cs typeface="Comic Sans MS"/>
              </a:rPr>
              <a:t>Business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19800" y="6211669"/>
            <a:ext cx="25766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mic Sans MS"/>
                <a:cs typeface="Comic Sans MS"/>
              </a:rPr>
              <a:t>Application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As-Is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2392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context </a:t>
            </a:r>
            <a:r>
              <a:rPr lang="en-US" sz="1800" dirty="0" err="1" smtClean="0">
                <a:latin typeface="Courier"/>
                <a:cs typeface="Courier"/>
              </a:rPr>
              <a:t>university_as_is(business</a:t>
            </a:r>
            <a:r>
              <a:rPr lang="en-US" sz="1800" dirty="0" smtClean="0">
                <a:latin typeface="Courier"/>
                <a:cs typeface="Courier"/>
              </a:rPr>
              <a:t>) inv: 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</a:t>
            </a:r>
            <a:r>
              <a:rPr lang="en-US" sz="1800" dirty="0" err="1" smtClean="0">
                <a:latin typeface="Courier"/>
                <a:cs typeface="Courier"/>
              </a:rPr>
              <a:t>students</a:t>
            </a:r>
            <a:r>
              <a:rPr lang="en-US" sz="1800" dirty="0" err="1" smtClean="0">
                <a:latin typeface="Courier"/>
                <a:cs typeface="Courier"/>
              </a:rPr>
              <a:t>.studies</a:t>
            </a:r>
            <a:r>
              <a:rPr lang="en-US" sz="1800" dirty="0" smtClean="0">
                <a:latin typeface="Courier"/>
                <a:cs typeface="Courier"/>
              </a:rPr>
              <a:t>-&gt;</a:t>
            </a:r>
            <a:r>
              <a:rPr lang="en-US" sz="1800" dirty="0" err="1" smtClean="0">
                <a:latin typeface="Courier"/>
                <a:cs typeface="Courier"/>
              </a:rPr>
              <a:t>subset(modules</a:t>
            </a:r>
            <a:r>
              <a:rPr lang="en-US" sz="1800" dirty="0" smtClean="0">
                <a:latin typeface="Courier"/>
                <a:cs typeface="Courier"/>
              </a:rPr>
              <a:t>) and 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schedule</a:t>
            </a:r>
            <a:r>
              <a:rPr lang="en-US" sz="1800" dirty="0" smtClean="0">
                <a:latin typeface="Courier"/>
                <a:cs typeface="Courier"/>
              </a:rPr>
              <a:t>-&gt;</a:t>
            </a:r>
            <a:r>
              <a:rPr lang="en-US" sz="1800" dirty="0" err="1" smtClean="0">
                <a:latin typeface="Courier"/>
                <a:cs typeface="Courier"/>
              </a:rPr>
              <a:t>foraAll(s</a:t>
            </a:r>
            <a:r>
              <a:rPr lang="en-US" sz="1800" dirty="0" smtClean="0">
                <a:latin typeface="Courier"/>
                <a:cs typeface="Courier"/>
              </a:rPr>
              <a:t> |    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rooms</a:t>
            </a:r>
            <a:r>
              <a:rPr lang="en-US" sz="1800" dirty="0" smtClean="0">
                <a:latin typeface="Courier"/>
                <a:cs typeface="Courier"/>
              </a:rPr>
              <a:t>-&gt;</a:t>
            </a:r>
            <a:r>
              <a:rPr lang="en-US" sz="1800" dirty="0" err="1" smtClean="0">
                <a:latin typeface="Courier"/>
                <a:cs typeface="Courier"/>
              </a:rPr>
              <a:t>includes(s.room</a:t>
            </a:r>
            <a:r>
              <a:rPr lang="en-US" sz="1800" dirty="0" smtClean="0">
                <a:latin typeface="Courier"/>
                <a:cs typeface="Courier"/>
              </a:rPr>
              <a:t>) and   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modules</a:t>
            </a:r>
            <a:r>
              <a:rPr lang="en-US" sz="1800" dirty="0" smtClean="0">
                <a:latin typeface="Courier"/>
                <a:cs typeface="Courier"/>
              </a:rPr>
              <a:t>-&gt;</a:t>
            </a:r>
            <a:r>
              <a:rPr lang="en-US" sz="1800" dirty="0" err="1" smtClean="0">
                <a:latin typeface="Courier"/>
                <a:cs typeface="Courier"/>
              </a:rPr>
              <a:t>includes(s.module</a:t>
            </a:r>
            <a:r>
              <a:rPr lang="en-US" sz="1800" dirty="0" smtClean="0">
                <a:latin typeface="Courier"/>
                <a:cs typeface="Courier"/>
              </a:rPr>
              <a:t>))</a:t>
            </a:r>
            <a:endParaRPr lang="en-US" sz="1800" dirty="0">
              <a:latin typeface="Courier"/>
              <a:cs typeface="Courier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295400"/>
            <a:ext cx="5272510" cy="3405437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As-Is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724400"/>
            <a:ext cx="9144000" cy="2392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context </a:t>
            </a:r>
            <a:r>
              <a:rPr lang="en-US" sz="1800" dirty="0" err="1" smtClean="0">
                <a:latin typeface="Courier"/>
                <a:cs typeface="Courier"/>
              </a:rPr>
              <a:t>university_as_is(business)::register(s:Student,m:Module</a:t>
            </a:r>
            <a:r>
              <a:rPr lang="en-US" sz="1800" dirty="0" smtClean="0">
                <a:latin typeface="Courier"/>
                <a:cs typeface="Courier"/>
              </a:rPr>
              <a:t>)</a:t>
            </a:r>
            <a:endParaRPr lang="en-US" sz="1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post</a:t>
            </a:r>
            <a:r>
              <a:rPr lang="en-US" sz="1800" dirty="0" smtClean="0">
                <a:latin typeface="Courier"/>
                <a:cs typeface="Courier"/>
              </a:rPr>
              <a:t>: students-&gt;</a:t>
            </a:r>
            <a:r>
              <a:rPr lang="en-US" sz="1800" dirty="0" err="1" smtClean="0">
                <a:latin typeface="Courier"/>
                <a:cs typeface="Courier"/>
              </a:rPr>
              <a:t>includes(s</a:t>
            </a:r>
            <a:r>
              <a:rPr lang="en-US" sz="1800" dirty="0" smtClean="0">
                <a:latin typeface="Courier"/>
                <a:cs typeface="Courier"/>
              </a:rPr>
              <a:t>) and</a:t>
            </a:r>
            <a:endParaRPr lang="en-US" sz="1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    modules</a:t>
            </a:r>
            <a:r>
              <a:rPr lang="en-US" sz="1800" dirty="0" smtClean="0">
                <a:latin typeface="Courier"/>
                <a:cs typeface="Courier"/>
              </a:rPr>
              <a:t>-&gt;</a:t>
            </a:r>
            <a:r>
              <a:rPr lang="en-US" sz="1800" dirty="0" err="1" smtClean="0">
                <a:latin typeface="Courier"/>
                <a:cs typeface="Courier"/>
              </a:rPr>
              <a:t>includes(m</a:t>
            </a:r>
            <a:r>
              <a:rPr lang="en-US" sz="1800" dirty="0" smtClean="0">
                <a:latin typeface="Courier"/>
                <a:cs typeface="Courier"/>
              </a:rPr>
              <a:t>) and</a:t>
            </a:r>
            <a:endParaRPr lang="en-US" sz="1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1800" dirty="0" smtClean="0">
                <a:latin typeface="Courier"/>
                <a:cs typeface="Courier"/>
              </a:rPr>
              <a:t>        </a:t>
            </a:r>
            <a:r>
              <a:rPr lang="en-US" sz="1800" dirty="0" err="1" smtClean="0">
                <a:latin typeface="Courier"/>
                <a:cs typeface="Courier"/>
              </a:rPr>
              <a:t>student</a:t>
            </a:r>
            <a:r>
              <a:rPr lang="en-US" sz="1800" dirty="0" err="1" smtClean="0">
                <a:latin typeface="Courier"/>
                <a:cs typeface="Courier"/>
              </a:rPr>
              <a:t>.modules</a:t>
            </a:r>
            <a:r>
              <a:rPr lang="en-US" sz="1800" dirty="0" smtClean="0">
                <a:latin typeface="Courier"/>
                <a:cs typeface="Courier"/>
              </a:rPr>
              <a:t>-&gt;</a:t>
            </a:r>
            <a:r>
              <a:rPr lang="en-US" sz="1800" dirty="0" err="1" smtClean="0">
                <a:latin typeface="Courier"/>
                <a:cs typeface="Courier"/>
              </a:rPr>
              <a:t>includes(m</a:t>
            </a:r>
            <a:r>
              <a:rPr lang="en-US" sz="1800" dirty="0" smtClean="0">
                <a:latin typeface="Courier"/>
                <a:cs typeface="Courier"/>
              </a:rPr>
              <a:t>)</a:t>
            </a:r>
            <a:endParaRPr lang="en-US" sz="1800" dirty="0">
              <a:latin typeface="Courier"/>
              <a:cs typeface="Courier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295400"/>
            <a:ext cx="5272510" cy="34054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Enterprise Architecture (EA)</a:t>
            </a:r>
          </a:p>
          <a:p>
            <a:pPr lvl="1"/>
            <a:r>
              <a:rPr lang="en-GB" dirty="0" smtClean="0"/>
              <a:t>What is EA for?</a:t>
            </a:r>
          </a:p>
          <a:p>
            <a:pPr lvl="1"/>
            <a:r>
              <a:rPr lang="en-GB" dirty="0" smtClean="0"/>
              <a:t>Technologies for EA</a:t>
            </a:r>
          </a:p>
          <a:p>
            <a:pPr lvl="1"/>
            <a:r>
              <a:rPr lang="en-GB" dirty="0" smtClean="0"/>
              <a:t>Problems and Proposal</a:t>
            </a:r>
          </a:p>
          <a:p>
            <a:r>
              <a:rPr lang="en-GB" dirty="0" smtClean="0"/>
              <a:t>Language Driven Modelling</a:t>
            </a:r>
          </a:p>
          <a:p>
            <a:r>
              <a:rPr lang="en-GB" dirty="0" smtClean="0"/>
              <a:t>LEAP: A Language for EA</a:t>
            </a:r>
          </a:p>
          <a:p>
            <a:r>
              <a:rPr lang="en-GB" dirty="0" smtClean="0"/>
              <a:t>A Simple Case Study</a:t>
            </a:r>
          </a:p>
          <a:p>
            <a:r>
              <a:rPr lang="en-GB" dirty="0" smtClean="0"/>
              <a:t>Future Work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As-</a:t>
            </a:r>
            <a:r>
              <a:rPr lang="en-US" dirty="0" err="1" smtClean="0"/>
              <a:t>Is(Application</a:t>
            </a:r>
            <a:r>
              <a:rPr lang="en-US" dirty="0" smtClean="0"/>
              <a:t>)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context </a:t>
            </a:r>
            <a:r>
              <a:rPr lang="en-US" sz="2000" dirty="0" err="1" smtClean="0">
                <a:latin typeface="Courier"/>
                <a:cs typeface="Courier"/>
              </a:rPr>
              <a:t>university_as_is(application</a:t>
            </a:r>
            <a:r>
              <a:rPr lang="en-US" sz="2000" dirty="0" smtClean="0">
                <a:latin typeface="Courier"/>
                <a:cs typeface="Courier"/>
              </a:rPr>
              <a:t>) 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:</a:t>
            </a:r>
            <a:r>
              <a:rPr lang="en-US" sz="2000" dirty="0" smtClean="0">
                <a:latin typeface="Courier"/>
                <a:cs typeface="Courier"/>
              </a:rPr>
              <a:t>:</a:t>
            </a:r>
            <a:r>
              <a:rPr lang="en-US" sz="2000" dirty="0" err="1" smtClean="0">
                <a:latin typeface="Courier"/>
                <a:cs typeface="Courier"/>
              </a:rPr>
              <a:t>registerStudent(s:Student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r>
              <a:rPr lang="en-US" sz="2000" dirty="0" smtClean="0">
                <a:latin typeface="Courier"/>
                <a:cs typeface="Courier"/>
              </a:rPr>
              <a:t>=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</a:t>
            </a:r>
            <a:r>
              <a:rPr lang="en-US" sz="2000" dirty="0" err="1" smtClean="0">
                <a:latin typeface="Courier"/>
                <a:cs typeface="Courier"/>
              </a:rPr>
              <a:t>registry</a:t>
            </a:r>
            <a:r>
              <a:rPr lang="en-US" sz="2000" dirty="0" err="1" smtClean="0">
                <a:latin typeface="Courier"/>
                <a:cs typeface="Courier"/>
              </a:rPr>
              <a:t>.registerStudent(s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:</a:t>
            </a:r>
            <a:r>
              <a:rPr lang="en-US" sz="2000" dirty="0" smtClean="0">
                <a:latin typeface="Courier"/>
                <a:cs typeface="Courier"/>
              </a:rPr>
              <a:t>:</a:t>
            </a:r>
            <a:r>
              <a:rPr lang="en-US" sz="2000" dirty="0" err="1" smtClean="0">
                <a:latin typeface="Courier"/>
                <a:cs typeface="Courier"/>
              </a:rPr>
              <a:t>registerModule(m:Module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r>
              <a:rPr lang="en-US" sz="2000" dirty="0" smtClean="0">
                <a:latin typeface="Courier"/>
                <a:cs typeface="Courier"/>
              </a:rPr>
              <a:t>=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</a:t>
            </a:r>
            <a:r>
              <a:rPr lang="en-US" sz="2000" dirty="0" err="1" smtClean="0">
                <a:latin typeface="Courier"/>
                <a:cs typeface="Courier"/>
              </a:rPr>
              <a:t>registry</a:t>
            </a:r>
            <a:r>
              <a:rPr lang="en-US" sz="2000" dirty="0" err="1" smtClean="0">
                <a:latin typeface="Courier"/>
                <a:cs typeface="Courier"/>
              </a:rPr>
              <a:t>.registerModule(m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:</a:t>
            </a:r>
            <a:r>
              <a:rPr lang="en-US" sz="2000" dirty="0" smtClean="0">
                <a:latin typeface="Courier"/>
                <a:cs typeface="Courier"/>
              </a:rPr>
              <a:t>:</a:t>
            </a:r>
            <a:r>
              <a:rPr lang="en-US" sz="2000" dirty="0" err="1" smtClean="0">
                <a:latin typeface="Courier"/>
                <a:cs typeface="Courier"/>
              </a:rPr>
              <a:t>allocateStudent(s:Student,m:Module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r>
              <a:rPr lang="en-US" sz="2000" dirty="0" smtClean="0">
                <a:latin typeface="Courier"/>
                <a:cs typeface="Courier"/>
              </a:rPr>
              <a:t>=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</a:t>
            </a:r>
            <a:r>
              <a:rPr lang="en-US" sz="2000" dirty="0" err="1" smtClean="0">
                <a:latin typeface="Courier"/>
                <a:cs typeface="Courier"/>
              </a:rPr>
              <a:t>registry</a:t>
            </a:r>
            <a:r>
              <a:rPr lang="en-US" sz="2000" dirty="0" err="1" smtClean="0">
                <a:latin typeface="Courier"/>
                <a:cs typeface="Courier"/>
              </a:rPr>
              <a:t>.allocateStudent(s,m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context </a:t>
            </a:r>
            <a:r>
              <a:rPr lang="en-US" sz="2000" dirty="0" err="1" smtClean="0">
                <a:latin typeface="Courier"/>
                <a:cs typeface="Courier"/>
              </a:rPr>
              <a:t>university_as_is(application)::registry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:</a:t>
            </a:r>
            <a:r>
              <a:rPr lang="en-US" sz="2000" dirty="0" smtClean="0">
                <a:latin typeface="Courier"/>
                <a:cs typeface="Courier"/>
              </a:rPr>
              <a:t>:</a:t>
            </a:r>
            <a:r>
              <a:rPr lang="en-US" sz="2000" dirty="0" err="1" smtClean="0">
                <a:latin typeface="Courier"/>
                <a:cs typeface="Courier"/>
              </a:rPr>
              <a:t>registerStudent(s:Student</a:t>
            </a:r>
            <a:r>
              <a:rPr lang="en-US" sz="2000" dirty="0" smtClean="0">
                <a:latin typeface="Courier"/>
                <a:cs typeface="Courier"/>
              </a:rPr>
              <a:t>))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post</a:t>
            </a:r>
            <a:r>
              <a:rPr lang="en-US" sz="2000" dirty="0" smtClean="0">
                <a:latin typeface="Courier"/>
                <a:cs typeface="Courier"/>
              </a:rPr>
              <a:t>: students-&gt;</a:t>
            </a:r>
            <a:r>
              <a:rPr lang="en-US" sz="2000" dirty="0" err="1" smtClean="0">
                <a:latin typeface="Courier"/>
                <a:cs typeface="Courier"/>
              </a:rPr>
              <a:t>includes(s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:</a:t>
            </a:r>
            <a:r>
              <a:rPr lang="en-US" sz="2000" dirty="0" smtClean="0">
                <a:latin typeface="Courier"/>
                <a:cs typeface="Courier"/>
              </a:rPr>
              <a:t>:</a:t>
            </a:r>
            <a:r>
              <a:rPr lang="en-US" sz="2000" dirty="0" err="1" smtClean="0">
                <a:latin typeface="Courier"/>
                <a:cs typeface="Courier"/>
              </a:rPr>
              <a:t>registerModule(m:Module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post</a:t>
            </a:r>
            <a:r>
              <a:rPr lang="en-US" sz="2000" dirty="0" smtClean="0">
                <a:latin typeface="Courier"/>
                <a:cs typeface="Courier"/>
              </a:rPr>
              <a:t>: modules-&gt;</a:t>
            </a:r>
            <a:r>
              <a:rPr lang="en-US" sz="2000" dirty="0" err="1" smtClean="0">
                <a:latin typeface="Courier"/>
                <a:cs typeface="Courier"/>
              </a:rPr>
              <a:t>includes(m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::</a:t>
            </a:r>
            <a:r>
              <a:rPr lang="en-US" sz="2000" dirty="0" err="1" smtClean="0">
                <a:latin typeface="Courier"/>
                <a:cs typeface="Courier"/>
              </a:rPr>
              <a:t>allocateStudent(s:Student,m:Module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post</a:t>
            </a:r>
            <a:r>
              <a:rPr lang="en-US" sz="2000" dirty="0" smtClean="0">
                <a:latin typeface="Courier"/>
                <a:cs typeface="Courier"/>
              </a:rPr>
              <a:t>: </a:t>
            </a:r>
            <a:r>
              <a:rPr lang="en-US" sz="2000" dirty="0" err="1" smtClean="0">
                <a:latin typeface="Courier"/>
                <a:cs typeface="Courier"/>
              </a:rPr>
              <a:t>s.modules</a:t>
            </a:r>
            <a:r>
              <a:rPr lang="en-US" sz="2000" dirty="0" smtClean="0">
                <a:latin typeface="Courier"/>
                <a:cs typeface="Courier"/>
              </a:rPr>
              <a:t>-&gt;</a:t>
            </a:r>
            <a:r>
              <a:rPr lang="en-US" sz="2000" dirty="0" err="1" smtClean="0">
                <a:latin typeface="Courier"/>
                <a:cs typeface="Courier"/>
              </a:rPr>
              <a:t>includes(m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</a:p>
          <a:p>
            <a:pPr>
              <a:buNone/>
            </a:pPr>
            <a:endParaRPr lang="en-US" sz="2000" dirty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Refinement Constraint(1)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9144000" cy="4068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refine </a:t>
            </a:r>
            <a:r>
              <a:rPr lang="en-US" sz="2000" dirty="0" err="1" smtClean="0">
                <a:latin typeface="Courier"/>
                <a:cs typeface="Courier"/>
              </a:rPr>
              <a:t>university_as_is(business,application</a:t>
            </a:r>
            <a:r>
              <a:rPr lang="en-US" sz="2000" dirty="0" smtClean="0">
                <a:latin typeface="Courier"/>
                <a:cs typeface="Courier"/>
              </a:rPr>
              <a:t>) </a:t>
            </a:r>
            <a:r>
              <a:rPr lang="en-US" sz="2000" dirty="0" smtClean="0">
                <a:latin typeface="Courier"/>
                <a:cs typeface="Courier"/>
              </a:rPr>
              <a:t>components: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from</a:t>
            </a:r>
            <a:r>
              <a:rPr lang="en-US" sz="2000" dirty="0" err="1" smtClean="0">
                <a:latin typeface="Courier"/>
                <a:cs typeface="Courier"/>
              </a:rPr>
              <a:t>.students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to.registry.students</a:t>
            </a:r>
            <a:r>
              <a:rPr lang="en-US" sz="2000" dirty="0" smtClean="0">
                <a:latin typeface="Courier"/>
                <a:cs typeface="Courier"/>
              </a:rPr>
              <a:t> and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from</a:t>
            </a:r>
            <a:r>
              <a:rPr lang="en-US" sz="2000" dirty="0" err="1" smtClean="0">
                <a:latin typeface="Courier"/>
                <a:cs typeface="Courier"/>
              </a:rPr>
              <a:t>.modules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to.registry.modules</a:t>
            </a:r>
            <a:r>
              <a:rPr lang="en-US" sz="2000" dirty="0" smtClean="0">
                <a:latin typeface="Courier"/>
                <a:cs typeface="Courier"/>
              </a:rPr>
              <a:t> and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from</a:t>
            </a:r>
            <a:r>
              <a:rPr lang="en-US" sz="2000" dirty="0" err="1" smtClean="0">
                <a:latin typeface="Courier"/>
                <a:cs typeface="Courier"/>
              </a:rPr>
              <a:t>.rooms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to.resources.rooms</a:t>
            </a:r>
            <a:r>
              <a:rPr lang="en-US" sz="2000" dirty="0" smtClean="0">
                <a:latin typeface="Courier"/>
                <a:cs typeface="Courier"/>
              </a:rPr>
              <a:t> and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from</a:t>
            </a:r>
            <a:r>
              <a:rPr lang="en-US" sz="2000" dirty="0" err="1" smtClean="0">
                <a:latin typeface="Courier"/>
                <a:cs typeface="Courier"/>
              </a:rPr>
              <a:t>.modules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to.resources.modules</a:t>
            </a:r>
            <a:r>
              <a:rPr lang="en-US" sz="2000" dirty="0" smtClean="0">
                <a:latin typeface="Courier"/>
                <a:cs typeface="Courier"/>
              </a:rPr>
              <a:t> and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from</a:t>
            </a:r>
            <a:r>
              <a:rPr lang="en-US" sz="2000" dirty="0" err="1" smtClean="0">
                <a:latin typeface="Courier"/>
                <a:cs typeface="Courier"/>
              </a:rPr>
              <a:t>.schedule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to.resources.schedule</a:t>
            </a:r>
            <a:r>
              <a:rPr lang="en-US" sz="2000" dirty="0" smtClean="0">
                <a:latin typeface="Courier"/>
                <a:cs typeface="Courier"/>
              </a:rPr>
              <a:t> and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from</a:t>
            </a:r>
            <a:r>
              <a:rPr lang="en-US" sz="2000" dirty="0" err="1" smtClean="0">
                <a:latin typeface="Courier"/>
                <a:cs typeface="Courier"/>
              </a:rPr>
              <a:t>.funds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to.funds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</a:p>
          <a:p>
            <a:pPr>
              <a:buNone/>
            </a:pPr>
            <a:endParaRPr lang="en-US" sz="2000" dirty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Refinement Constraint(2)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19400"/>
            <a:ext cx="9144000" cy="3306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refine </a:t>
            </a:r>
            <a:r>
              <a:rPr lang="en-US" sz="2000" dirty="0" err="1" smtClean="0">
                <a:latin typeface="Courier"/>
                <a:cs typeface="Courier"/>
              </a:rPr>
              <a:t>university_as_is(business,application</a:t>
            </a:r>
            <a:r>
              <a:rPr lang="en-US" sz="2000" dirty="0" smtClean="0">
                <a:latin typeface="Courier"/>
                <a:cs typeface="Courier"/>
              </a:rPr>
              <a:t>) </a:t>
            </a:r>
            <a:r>
              <a:rPr lang="en-US" sz="2000" dirty="0" smtClean="0">
                <a:latin typeface="Courier"/>
                <a:cs typeface="Courier"/>
              </a:rPr>
              <a:t>operations: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</a:t>
            </a:r>
            <a:r>
              <a:rPr lang="en-US" sz="2000" dirty="0" err="1" smtClean="0">
                <a:latin typeface="Courier"/>
                <a:cs typeface="Courier"/>
              </a:rPr>
              <a:t>from</a:t>
            </a:r>
            <a:r>
              <a:rPr lang="en-US" sz="2000" dirty="0" err="1" smtClean="0">
                <a:latin typeface="Courier"/>
                <a:cs typeface="Courier"/>
              </a:rPr>
              <a:t>.register(s,m</a:t>
            </a:r>
            <a:r>
              <a:rPr lang="en-US" sz="2000" dirty="0" smtClean="0">
                <a:latin typeface="Courier"/>
                <a:cs typeface="Courier"/>
              </a:rPr>
              <a:t>) = 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</a:t>
            </a:r>
            <a:r>
              <a:rPr lang="en-US" sz="2000" dirty="0" err="1" smtClean="0">
                <a:latin typeface="Courier"/>
                <a:cs typeface="Courier"/>
              </a:rPr>
              <a:t>to</a:t>
            </a:r>
            <a:r>
              <a:rPr lang="en-US" sz="2000" dirty="0" err="1" smtClean="0">
                <a:latin typeface="Courier"/>
                <a:cs typeface="Courier"/>
              </a:rPr>
              <a:t>.registerStudent(s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</a:t>
            </a:r>
            <a:r>
              <a:rPr lang="en-US" sz="2000" dirty="0" err="1" smtClean="0">
                <a:latin typeface="Courier"/>
                <a:cs typeface="Courier"/>
              </a:rPr>
              <a:t>to</a:t>
            </a:r>
            <a:r>
              <a:rPr lang="en-US" sz="2000" dirty="0" err="1" smtClean="0">
                <a:latin typeface="Courier"/>
                <a:cs typeface="Courier"/>
              </a:rPr>
              <a:t>.registerModule(m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</a:t>
            </a:r>
            <a:r>
              <a:rPr lang="en-US" sz="2000" dirty="0" err="1" smtClean="0">
                <a:latin typeface="Courier"/>
                <a:cs typeface="Courier"/>
              </a:rPr>
              <a:t>to</a:t>
            </a:r>
            <a:r>
              <a:rPr lang="en-US" sz="2000" dirty="0" err="1" smtClean="0">
                <a:latin typeface="Courier"/>
                <a:cs typeface="Courier"/>
              </a:rPr>
              <a:t>.allocateStudent(s,m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</a:p>
          <a:p>
            <a:pPr>
              <a:buNone/>
            </a:pPr>
            <a:endParaRPr lang="en-US" sz="2000" dirty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Use of OCL and a language driven </a:t>
            </a:r>
            <a:r>
              <a:rPr lang="en-US" dirty="0" err="1" smtClean="0"/>
              <a:t>modelling</a:t>
            </a:r>
            <a:r>
              <a:rPr lang="en-US" dirty="0" smtClean="0"/>
              <a:t> approach to LEAP allows precise verification of the claim for refinement:</a:t>
            </a:r>
          </a:p>
          <a:p>
            <a:r>
              <a:rPr lang="en-US" dirty="0" smtClean="0"/>
              <a:t>All correct</a:t>
            </a:r>
            <a:r>
              <a:rPr lang="en-US" dirty="0" smtClean="0"/>
              <a:t> (</a:t>
            </a:r>
            <a:r>
              <a:rPr lang="en-US" dirty="0" smtClean="0"/>
              <a:t>as-is or to-be) </a:t>
            </a:r>
            <a:r>
              <a:rPr lang="en-US" dirty="0" smtClean="0"/>
              <a:t>application</a:t>
            </a:r>
            <a:r>
              <a:rPr lang="en-US" dirty="0" smtClean="0"/>
              <a:t>-layer traces map onto correct business-layer traces.</a:t>
            </a:r>
          </a:p>
          <a:p>
            <a:r>
              <a:rPr lang="en-US" dirty="0" smtClean="0"/>
              <a:t>All business-layer traces are covered by the application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38800" cy="1143000"/>
          </a:xfrm>
        </p:spPr>
        <p:txBody>
          <a:bodyPr/>
          <a:lstStyle/>
          <a:p>
            <a:r>
              <a:rPr lang="en-GB" dirty="0" smtClean="0"/>
              <a:t>To-Be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3529"/>
            <a:ext cx="4482112" cy="25150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-76200"/>
            <a:ext cx="4819454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9200" y="4114800"/>
            <a:ext cx="2013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mic Sans MS"/>
                <a:cs typeface="Comic Sans MS"/>
              </a:rPr>
              <a:t>Business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19800" y="6211669"/>
            <a:ext cx="25766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mic Sans MS"/>
                <a:cs typeface="Comic Sans MS"/>
              </a:rPr>
              <a:t>Application</a:t>
            </a:r>
          </a:p>
        </p:txBody>
      </p:sp>
      <p:sp>
        <p:nvSpPr>
          <p:cNvPr id="9" name="Bent Arrow 8"/>
          <p:cNvSpPr/>
          <p:nvPr/>
        </p:nvSpPr>
        <p:spPr>
          <a:xfrm rot="10800000" flipH="1">
            <a:off x="3733800" y="4800600"/>
            <a:ext cx="813816" cy="868680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3200" y="5562600"/>
            <a:ext cx="15180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Comic Sans MS"/>
                <a:cs typeface="Comic Sans MS"/>
              </a:rPr>
              <a:t>refine</a:t>
            </a:r>
            <a:endParaRPr lang="en-US" sz="3600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Business Change as Pre- and Post-Conditions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As-Is model constitutes a pre-condition.</a:t>
            </a:r>
          </a:p>
          <a:p>
            <a:r>
              <a:rPr lang="en-US" dirty="0" smtClean="0"/>
              <a:t>The To-Be model and the mapping between the As-Is and the To-Be constitute a post-condition.</a:t>
            </a:r>
          </a:p>
          <a:p>
            <a:r>
              <a:rPr lang="en-US" dirty="0" smtClean="0"/>
              <a:t>The traces semantics and use of OCL allow the business change to be validated under different scenarios.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LEAP: Precise Business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610600" cy="3276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4480" dirty="0" smtClean="0">
                <a:latin typeface="Courier"/>
                <a:cs typeface="Courier"/>
              </a:rPr>
              <a:t>context </a:t>
            </a:r>
            <a:r>
              <a:rPr lang="en-US" sz="4480" dirty="0" err="1" smtClean="0">
                <a:latin typeface="Courier"/>
                <a:cs typeface="Courier"/>
              </a:rPr>
              <a:t>university_to_be(business</a:t>
            </a:r>
            <a:r>
              <a:rPr lang="en-US" sz="4480" dirty="0" smtClean="0">
                <a:latin typeface="Courier"/>
                <a:cs typeface="Courier"/>
              </a:rPr>
              <a:t>) inv:</a:t>
            </a:r>
          </a:p>
          <a:p>
            <a:pPr>
              <a:buNone/>
            </a:pPr>
            <a:r>
              <a:rPr lang="en-US" sz="4480" dirty="0" smtClean="0">
                <a:latin typeface="Courier"/>
                <a:cs typeface="Courier"/>
              </a:rPr>
              <a:t>  funds &gt; 0 and </a:t>
            </a:r>
          </a:p>
          <a:p>
            <a:pPr>
              <a:buNone/>
            </a:pPr>
            <a:r>
              <a:rPr lang="en-US" sz="4480" dirty="0" smtClean="0">
                <a:latin typeface="Courier"/>
                <a:cs typeface="Courier"/>
              </a:rPr>
              <a:t>  laptops-&gt;size = </a:t>
            </a:r>
            <a:r>
              <a:rPr lang="en-US" sz="4480" dirty="0" err="1" smtClean="0">
                <a:latin typeface="Courier"/>
                <a:cs typeface="Courier"/>
              </a:rPr>
              <a:t>maxStudents</a:t>
            </a:r>
            <a:r>
              <a:rPr lang="en-US" sz="4480" dirty="0" smtClean="0">
                <a:latin typeface="Courier"/>
                <a:cs typeface="Courier"/>
              </a:rPr>
              <a:t>()-&gt;size</a:t>
            </a:r>
          </a:p>
          <a:p>
            <a:pPr>
              <a:buNone/>
            </a:pPr>
            <a:r>
              <a:rPr lang="en-US" sz="4480" dirty="0" smtClean="0">
                <a:latin typeface="Courier"/>
                <a:cs typeface="Courier"/>
              </a:rPr>
              <a:t>context </a:t>
            </a:r>
            <a:r>
              <a:rPr lang="en-US" sz="4480" dirty="0" err="1" smtClean="0">
                <a:latin typeface="Courier"/>
                <a:cs typeface="Courier"/>
              </a:rPr>
              <a:t>university_to_be(business</a:t>
            </a:r>
            <a:r>
              <a:rPr lang="en-US" sz="4480" dirty="0" smtClean="0">
                <a:latin typeface="Courier"/>
                <a:cs typeface="Courier"/>
              </a:rPr>
              <a:t>) inv:</a:t>
            </a:r>
          </a:p>
          <a:p>
            <a:pPr>
              <a:buNone/>
            </a:pPr>
            <a:r>
              <a:rPr lang="en-US" sz="4480" dirty="0" smtClean="0">
                <a:latin typeface="Courier"/>
                <a:cs typeface="Courier"/>
              </a:rPr>
              <a:t>  funds = </a:t>
            </a:r>
          </a:p>
          <a:p>
            <a:pPr>
              <a:buNone/>
            </a:pPr>
            <a:r>
              <a:rPr lang="en-US" sz="4480" dirty="0" smtClean="0">
                <a:latin typeface="Courier"/>
                <a:cs typeface="Courier"/>
              </a:rPr>
              <a:t>    students-&gt;size * </a:t>
            </a:r>
            <a:r>
              <a:rPr lang="en-US" sz="4480" dirty="0" err="1" smtClean="0">
                <a:latin typeface="Courier"/>
                <a:cs typeface="Courier"/>
              </a:rPr>
              <a:t>tuition_fees</a:t>
            </a:r>
            <a:r>
              <a:rPr lang="en-US" sz="4480" dirty="0" smtClean="0">
                <a:latin typeface="Courier"/>
                <a:cs typeface="Courier"/>
              </a:rPr>
              <a:t> -  </a:t>
            </a:r>
          </a:p>
          <a:p>
            <a:pPr>
              <a:buNone/>
            </a:pPr>
            <a:r>
              <a:rPr lang="en-US" sz="4480" dirty="0" smtClean="0">
                <a:latin typeface="Courier"/>
                <a:cs typeface="Courier"/>
              </a:rPr>
              <a:t>    laptops-&gt;size * </a:t>
            </a:r>
            <a:r>
              <a:rPr lang="en-US" sz="4480" dirty="0" err="1" smtClean="0">
                <a:latin typeface="Courier"/>
                <a:cs typeface="Courier"/>
              </a:rPr>
              <a:t>laptop_cost</a:t>
            </a:r>
            <a:endParaRPr lang="en-US" sz="2800" dirty="0" smtClean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8919" y="5029200"/>
            <a:ext cx="8520281" cy="1643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  <a:cs typeface="Courier"/>
              </a:rPr>
              <a:t>Do any semantic traces lead to a violation?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  <a:cs typeface="Courier"/>
              </a:rPr>
              <a:t>If so goals are inconsistent.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and Further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b="1" dirty="0" smtClean="0"/>
              <a:t>LEAP:</a:t>
            </a:r>
          </a:p>
          <a:p>
            <a:r>
              <a:rPr lang="en-GB" dirty="0" smtClean="0"/>
              <a:t>Language Driven Approach to EA.</a:t>
            </a:r>
          </a:p>
          <a:p>
            <a:r>
              <a:rPr lang="en-GB" dirty="0" smtClean="0"/>
              <a:t>Simple, orthogonal concepts.</a:t>
            </a:r>
          </a:p>
          <a:p>
            <a:r>
              <a:rPr lang="en-GB" dirty="0" smtClean="0"/>
              <a:t>Refinement between layers.</a:t>
            </a:r>
          </a:p>
          <a:p>
            <a:r>
              <a:rPr lang="en-GB" dirty="0" smtClean="0"/>
              <a:t>Semantics + OCL supports precise analysis.</a:t>
            </a:r>
            <a:endParaRPr lang="en-GB" b="1" dirty="0" smtClean="0"/>
          </a:p>
          <a:p>
            <a:pPr>
              <a:buNone/>
            </a:pPr>
            <a:r>
              <a:rPr lang="en-GB" b="1" dirty="0" smtClean="0"/>
              <a:t>Next Steps</a:t>
            </a:r>
            <a:r>
              <a:rPr lang="en-GB" dirty="0" smtClean="0"/>
              <a:t>:</a:t>
            </a:r>
          </a:p>
          <a:p>
            <a:r>
              <a:rPr lang="en-GB" dirty="0" smtClean="0"/>
              <a:t>Goal Modelling (BMM)</a:t>
            </a:r>
          </a:p>
          <a:p>
            <a:r>
              <a:rPr lang="en-GB" dirty="0" smtClean="0"/>
              <a:t>Complex Events.</a:t>
            </a:r>
          </a:p>
          <a:p>
            <a:r>
              <a:rPr lang="en-GB" dirty="0" smtClean="0"/>
              <a:t>Business Processes.</a:t>
            </a:r>
          </a:p>
          <a:p>
            <a:r>
              <a:rPr lang="en-GB" dirty="0" smtClean="0"/>
              <a:t>Larger case studies.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Enterprise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Enterprise Architecture </a:t>
            </a:r>
            <a:r>
              <a:rPr lang="en-US" dirty="0" smtClean="0"/>
              <a:t>(EA) aims to capture the essentials of a business, its IT and its evolution, and to support analysis of this information: the </a:t>
            </a:r>
            <a:r>
              <a:rPr lang="en-US" i="1" dirty="0" smtClean="0"/>
              <a:t>what</a:t>
            </a:r>
            <a:r>
              <a:rPr lang="en-US" dirty="0" smtClean="0"/>
              <a:t>, </a:t>
            </a:r>
            <a:r>
              <a:rPr lang="en-US" i="1" dirty="0" smtClean="0"/>
              <a:t>why </a:t>
            </a:r>
            <a:r>
              <a:rPr lang="en-US" dirty="0" smtClean="0"/>
              <a:t>and </a:t>
            </a:r>
            <a:r>
              <a:rPr lang="en-US" i="1" dirty="0" smtClean="0"/>
              <a:t>how </a:t>
            </a:r>
            <a:r>
              <a:rPr lang="en-US" dirty="0" smtClean="0"/>
              <a:t>of a business.</a:t>
            </a:r>
          </a:p>
          <a:p>
            <a:r>
              <a:rPr lang="en-US" dirty="0" smtClean="0"/>
              <a:t>EA </a:t>
            </a:r>
            <a:r>
              <a:rPr lang="en-US" b="1" dirty="0" smtClean="0"/>
              <a:t>uses</a:t>
            </a:r>
            <a:r>
              <a:rPr lang="en-US" dirty="0" smtClean="0"/>
              <a:t>: business change management; quality measurement; acquisition and mergers; compliance.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strategic alignment and business change management.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590800"/>
            <a:ext cx="5953636" cy="35973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EA: Modelling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TOGAF; MODAF; BMM; UML profiles.</a:t>
            </a:r>
          </a:p>
          <a:p>
            <a:r>
              <a:rPr lang="en-US" b="1" dirty="0" smtClean="0"/>
              <a:t>Focus</a:t>
            </a:r>
            <a:r>
              <a:rPr lang="en-US" dirty="0" smtClean="0"/>
              <a:t>: </a:t>
            </a:r>
            <a:r>
              <a:rPr lang="en-US" dirty="0" err="1" smtClean="0"/>
              <a:t>ArchiMate</a:t>
            </a:r>
            <a:r>
              <a:rPr lang="en-US" dirty="0" smtClean="0"/>
              <a:t> 3-layer </a:t>
            </a:r>
            <a:r>
              <a:rPr lang="en-US" dirty="0" err="1" smtClean="0"/>
              <a:t>modelling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38200" y="61722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Wilco</a:t>
            </a:r>
            <a:r>
              <a:rPr lang="en-US" sz="1400" dirty="0" smtClean="0"/>
              <a:t> </a:t>
            </a:r>
            <a:r>
              <a:rPr lang="en-US" sz="1400" dirty="0" err="1" smtClean="0"/>
              <a:t>Engelsman</a:t>
            </a:r>
            <a:r>
              <a:rPr lang="en-US" sz="1400" dirty="0" smtClean="0"/>
              <a:t>, Dick </a:t>
            </a:r>
            <a:r>
              <a:rPr lang="en-US" sz="1400" dirty="0" err="1" smtClean="0"/>
              <a:t>Quartela</a:t>
            </a:r>
            <a:r>
              <a:rPr lang="en-US" sz="1400" dirty="0" smtClean="0"/>
              <a:t>, </a:t>
            </a:r>
            <a:r>
              <a:rPr lang="en-US" sz="1400" dirty="0" err="1" smtClean="0"/>
              <a:t>Henk</a:t>
            </a:r>
            <a:r>
              <a:rPr lang="en-US" sz="1400" dirty="0" smtClean="0"/>
              <a:t> </a:t>
            </a:r>
            <a:r>
              <a:rPr lang="en-US" sz="1400" dirty="0" err="1" smtClean="0"/>
              <a:t>Jonkers</a:t>
            </a:r>
            <a:r>
              <a:rPr lang="en-US" sz="1400" dirty="0" smtClean="0"/>
              <a:t>, and Marten van </a:t>
            </a:r>
            <a:r>
              <a:rPr lang="en-US" sz="1400" dirty="0" err="1" smtClean="0"/>
              <a:t>Sinderen</a:t>
            </a:r>
            <a:r>
              <a:rPr lang="en-US" sz="1400" dirty="0" smtClean="0"/>
              <a:t>. Extending enterprise architecture </a:t>
            </a:r>
            <a:r>
              <a:rPr lang="en-US" sz="1400" dirty="0" err="1" smtClean="0"/>
              <a:t>modelling</a:t>
            </a:r>
            <a:r>
              <a:rPr lang="en-US" sz="1400" dirty="0" smtClean="0"/>
              <a:t> with business goals and requirements, 2010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0"/>
            <a:ext cx="4724400" cy="1447800"/>
          </a:xfrm>
        </p:spPr>
        <p:txBody>
          <a:bodyPr>
            <a:normAutofit/>
          </a:bodyPr>
          <a:lstStyle/>
          <a:p>
            <a:pPr algn="r"/>
            <a:r>
              <a:rPr lang="en-US" dirty="0" err="1" smtClean="0"/>
              <a:t>ArchiMate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Concepts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0"/>
            <a:ext cx="5148943" cy="69151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638800" y="5657671"/>
            <a:ext cx="350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Maria</a:t>
            </a:r>
            <a:r>
              <a:rPr lang="en-US" dirty="0" smtClean="0"/>
              <a:t>-Eugenia </a:t>
            </a:r>
            <a:r>
              <a:rPr lang="en-US" dirty="0" err="1" smtClean="0"/>
              <a:t>Iacob</a:t>
            </a:r>
            <a:r>
              <a:rPr lang="en-US" dirty="0" smtClean="0"/>
              <a:t>, </a:t>
            </a:r>
            <a:r>
              <a:rPr lang="en-US" dirty="0" err="1" smtClean="0"/>
              <a:t>Henk</a:t>
            </a:r>
            <a:r>
              <a:rPr lang="en-US" dirty="0" smtClean="0"/>
              <a:t> </a:t>
            </a:r>
            <a:r>
              <a:rPr lang="en-US" dirty="0" err="1" smtClean="0"/>
              <a:t>Jonkers</a:t>
            </a:r>
            <a:r>
              <a:rPr lang="en-US" dirty="0" smtClean="0"/>
              <a:t>, and </a:t>
            </a:r>
            <a:r>
              <a:rPr lang="en-US" dirty="0" err="1" smtClean="0"/>
              <a:t>Martijn</a:t>
            </a:r>
            <a:r>
              <a:rPr lang="en-US" dirty="0" smtClean="0"/>
              <a:t> </a:t>
            </a:r>
            <a:r>
              <a:rPr lang="en-US" dirty="0" err="1" smtClean="0"/>
              <a:t>Wiering</a:t>
            </a:r>
            <a:r>
              <a:rPr lang="en-US" dirty="0" smtClean="0"/>
              <a:t>. Towards a </a:t>
            </a:r>
            <a:r>
              <a:rPr lang="en-US" dirty="0" err="1" smtClean="0"/>
              <a:t>uml</a:t>
            </a:r>
            <a:r>
              <a:rPr lang="en-US" dirty="0" smtClean="0"/>
              <a:t> </a:t>
            </a:r>
            <a:r>
              <a:rPr lang="en-US" dirty="0" err="1" smtClean="0"/>
              <a:t>proﬁle</a:t>
            </a:r>
            <a:r>
              <a:rPr lang="en-US" dirty="0" smtClean="0"/>
              <a:t> for the </a:t>
            </a:r>
            <a:r>
              <a:rPr lang="en-US" dirty="0" err="1" smtClean="0"/>
              <a:t>archimate</a:t>
            </a:r>
            <a:r>
              <a:rPr lang="en-US" dirty="0" smtClean="0"/>
              <a:t> language, 2004.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614304"/>
            <a:ext cx="7059200" cy="44054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EA: Business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ArchiMate</a:t>
            </a:r>
            <a:r>
              <a:rPr lang="en-US" dirty="0" smtClean="0"/>
              <a:t> with extension for motivation: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60198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Wilco</a:t>
            </a:r>
            <a:r>
              <a:rPr lang="en-US" sz="1400" dirty="0" smtClean="0"/>
              <a:t> </a:t>
            </a:r>
            <a:r>
              <a:rPr lang="en-US" sz="1400" dirty="0" err="1" smtClean="0"/>
              <a:t>Engelsman</a:t>
            </a:r>
            <a:r>
              <a:rPr lang="en-US" sz="1400" dirty="0" smtClean="0"/>
              <a:t>, Dick </a:t>
            </a:r>
            <a:r>
              <a:rPr lang="en-US" sz="1400" dirty="0" err="1" smtClean="0"/>
              <a:t>Quartela</a:t>
            </a:r>
            <a:r>
              <a:rPr lang="en-US" sz="1400" dirty="0" smtClean="0"/>
              <a:t>, </a:t>
            </a:r>
            <a:r>
              <a:rPr lang="en-US" sz="1400" dirty="0" err="1" smtClean="0"/>
              <a:t>Henk</a:t>
            </a:r>
            <a:r>
              <a:rPr lang="en-US" sz="1400" dirty="0" smtClean="0"/>
              <a:t> </a:t>
            </a:r>
            <a:r>
              <a:rPr lang="en-US" sz="1400" dirty="0" err="1" smtClean="0"/>
              <a:t>Jonkers</a:t>
            </a:r>
            <a:r>
              <a:rPr lang="en-US" sz="1400" dirty="0" smtClean="0"/>
              <a:t>, and Marten van </a:t>
            </a:r>
            <a:r>
              <a:rPr lang="en-US" sz="1400" dirty="0" err="1" smtClean="0"/>
              <a:t>Sinderen</a:t>
            </a:r>
            <a:r>
              <a:rPr lang="en-US" sz="1400" dirty="0" smtClean="0"/>
              <a:t>. Extending enterprise architecture </a:t>
            </a:r>
            <a:r>
              <a:rPr lang="en-US" sz="1400" dirty="0" err="1" smtClean="0"/>
              <a:t>modelling</a:t>
            </a:r>
            <a:r>
              <a:rPr lang="en-US" sz="1400" dirty="0" smtClean="0"/>
              <a:t> with business goals and requirements, 2010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is Weakly Defined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971800"/>
            <a:ext cx="8245288" cy="14859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0" y="60198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Wilco</a:t>
            </a:r>
            <a:r>
              <a:rPr lang="en-US" sz="1400" dirty="0" smtClean="0"/>
              <a:t> </a:t>
            </a:r>
            <a:r>
              <a:rPr lang="en-US" sz="1400" dirty="0" err="1" smtClean="0"/>
              <a:t>Engelsman</a:t>
            </a:r>
            <a:r>
              <a:rPr lang="en-US" sz="1400" dirty="0" smtClean="0"/>
              <a:t>, Dick </a:t>
            </a:r>
            <a:r>
              <a:rPr lang="en-US" sz="1400" dirty="0" err="1" smtClean="0"/>
              <a:t>Quartela</a:t>
            </a:r>
            <a:r>
              <a:rPr lang="en-US" sz="1400" dirty="0" smtClean="0"/>
              <a:t>, </a:t>
            </a:r>
            <a:r>
              <a:rPr lang="en-US" sz="1400" dirty="0" err="1" smtClean="0"/>
              <a:t>Henk</a:t>
            </a:r>
            <a:r>
              <a:rPr lang="en-US" sz="1400" dirty="0" smtClean="0"/>
              <a:t> </a:t>
            </a:r>
            <a:r>
              <a:rPr lang="en-US" sz="1400" dirty="0" err="1" smtClean="0"/>
              <a:t>Jonkers</a:t>
            </a:r>
            <a:r>
              <a:rPr lang="en-US" sz="1400" dirty="0" smtClean="0"/>
              <a:t>, and Marten van </a:t>
            </a:r>
            <a:r>
              <a:rPr lang="en-US" sz="1400" dirty="0" err="1" smtClean="0"/>
              <a:t>Sinderen</a:t>
            </a:r>
            <a:r>
              <a:rPr lang="en-US" sz="1400" dirty="0" smtClean="0"/>
              <a:t>. Extending enterprise architecture </a:t>
            </a:r>
            <a:r>
              <a:rPr lang="en-US" sz="1400" dirty="0" err="1" smtClean="0"/>
              <a:t>modelling</a:t>
            </a:r>
            <a:r>
              <a:rPr lang="en-US" sz="1400" dirty="0" smtClean="0"/>
              <a:t> with business goals and requirements, 2010</a:t>
            </a:r>
            <a:endParaRPr lang="en-US" sz="14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dirty="0" smtClean="0"/>
              <a:t>Business goals are free-format text.</a:t>
            </a:r>
          </a:p>
          <a:p>
            <a:r>
              <a:rPr lang="en-GB" b="1" dirty="0" smtClean="0"/>
              <a:t>Claim</a:t>
            </a:r>
            <a:r>
              <a:rPr lang="en-GB" dirty="0" smtClean="0"/>
              <a:t>: conflict detection: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Problems and Contribution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b="1" dirty="0" smtClean="0"/>
              <a:t>Problems with </a:t>
            </a:r>
            <a:r>
              <a:rPr lang="en-GB" b="1" dirty="0" err="1" smtClean="0"/>
              <a:t>ArchiMate</a:t>
            </a:r>
            <a:r>
              <a:rPr lang="en-GB" dirty="0" smtClean="0"/>
              <a:t>:</a:t>
            </a:r>
          </a:p>
          <a:p>
            <a:r>
              <a:rPr lang="en-GB" dirty="0" smtClean="0"/>
              <a:t>Overlapping Concepts</a:t>
            </a:r>
          </a:p>
          <a:p>
            <a:r>
              <a:rPr lang="en-GB" dirty="0" smtClean="0"/>
              <a:t>Lack of precision (no semantics).</a:t>
            </a:r>
          </a:p>
          <a:p>
            <a:r>
              <a:rPr lang="en-GB" dirty="0" smtClean="0"/>
              <a:t>No complex events (part of future work).</a:t>
            </a:r>
          </a:p>
          <a:p>
            <a:r>
              <a:rPr lang="en-GB" dirty="0" smtClean="0"/>
              <a:t>Weak relationships between layers.</a:t>
            </a:r>
          </a:p>
          <a:p>
            <a:pPr>
              <a:buNone/>
            </a:pPr>
            <a:r>
              <a:rPr lang="en-GB" b="1" dirty="0" smtClean="0"/>
              <a:t>Problems with proposed extension for business motivation</a:t>
            </a:r>
            <a:r>
              <a:rPr lang="en-GB" dirty="0" smtClean="0"/>
              <a:t>:</a:t>
            </a:r>
          </a:p>
          <a:p>
            <a:r>
              <a:rPr lang="en-GB" dirty="0" smtClean="0"/>
              <a:t>Free format text (</a:t>
            </a:r>
            <a:r>
              <a:rPr lang="en-GB" dirty="0" err="1" smtClean="0"/>
              <a:t>cf</a:t>
            </a:r>
            <a:r>
              <a:rPr lang="en-GB" dirty="0" smtClean="0"/>
              <a:t> BMM) how can consistency be assured?</a:t>
            </a:r>
          </a:p>
          <a:p>
            <a:pPr>
              <a:buNone/>
            </a:pPr>
            <a:r>
              <a:rPr lang="en-GB" b="1" dirty="0" smtClean="0"/>
              <a:t>Contribution</a:t>
            </a:r>
            <a:r>
              <a:rPr lang="en-GB" dirty="0" smtClean="0"/>
              <a:t>:</a:t>
            </a:r>
          </a:p>
          <a:p>
            <a:r>
              <a:rPr lang="en-GB" dirty="0" smtClean="0"/>
              <a:t>A language driven approach to EA technology that achieves:</a:t>
            </a:r>
          </a:p>
          <a:p>
            <a:pPr lvl="1"/>
            <a:r>
              <a:rPr lang="en-GB" dirty="0" smtClean="0"/>
              <a:t>Orthogonal concepts.</a:t>
            </a:r>
          </a:p>
          <a:p>
            <a:pPr lvl="1"/>
            <a:r>
              <a:rPr lang="en-GB" dirty="0" smtClean="0"/>
              <a:t>Semantics.</a:t>
            </a:r>
          </a:p>
          <a:p>
            <a:pPr lvl="1"/>
            <a:r>
              <a:rPr lang="en-GB" dirty="0" smtClean="0"/>
              <a:t>Strong refinement relationships.</a:t>
            </a:r>
          </a:p>
          <a:p>
            <a:r>
              <a:rPr lang="en-GB" dirty="0" smtClean="0"/>
              <a:t>Use of OCL for business motivation:</a:t>
            </a:r>
          </a:p>
          <a:p>
            <a:pPr lvl="1"/>
            <a:r>
              <a:rPr lang="en-GB" dirty="0" smtClean="0"/>
              <a:t>Precision.</a:t>
            </a:r>
          </a:p>
          <a:p>
            <a:pPr lvl="1"/>
            <a:r>
              <a:rPr lang="en-GB" dirty="0" smtClean="0"/>
              <a:t>Can establish consistency.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0200" y="0"/>
            <a:ext cx="3733800" cy="1143000"/>
          </a:xfrm>
        </p:spPr>
        <p:txBody>
          <a:bodyPr/>
          <a:lstStyle/>
          <a:p>
            <a:r>
              <a:rPr lang="en-GB" dirty="0" smtClean="0"/>
              <a:t>LEAP: Layers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28600"/>
            <a:ext cx="5334000" cy="6362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1166</Words>
  <Application>Microsoft Macintosh PowerPoint</Application>
  <PresentationFormat>On-screen Show (4:3)</PresentationFormat>
  <Paragraphs>154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LEAP: A Precise Lightweight Framework for Enterprise Architecture</vt:lpstr>
      <vt:lpstr>Overview</vt:lpstr>
      <vt:lpstr>Enterprise Architecture</vt:lpstr>
      <vt:lpstr>EA: Modelling Technologies</vt:lpstr>
      <vt:lpstr>ArchiMate  Concepts</vt:lpstr>
      <vt:lpstr>EA: Business Motivation</vt:lpstr>
      <vt:lpstr>Extension is Weakly Defined</vt:lpstr>
      <vt:lpstr>Problems and Contribution</vt:lpstr>
      <vt:lpstr>LEAP: Layers</vt:lpstr>
      <vt:lpstr>LEAP: Business Change</vt:lpstr>
      <vt:lpstr>Language Driven Modelling</vt:lpstr>
      <vt:lpstr>LEAP Abstract Syntax: Layers</vt:lpstr>
      <vt:lpstr>LEAP Abstract Syntax: Refinement</vt:lpstr>
      <vt:lpstr>LEAP Semantics: Refinement</vt:lpstr>
      <vt:lpstr>LEAP Semantics: Layers</vt:lpstr>
      <vt:lpstr>Case Study</vt:lpstr>
      <vt:lpstr>As-Is</vt:lpstr>
      <vt:lpstr>As-Is Goals</vt:lpstr>
      <vt:lpstr>As-Is Operations</vt:lpstr>
      <vt:lpstr>As-Is(Application) Operations</vt:lpstr>
      <vt:lpstr>Refinement Constraint(1)</vt:lpstr>
      <vt:lpstr>Refinement Constraint(2)</vt:lpstr>
      <vt:lpstr>Verification</vt:lpstr>
      <vt:lpstr>To-Be</vt:lpstr>
      <vt:lpstr>Business Change as Pre- and Post-Conditions</vt:lpstr>
      <vt:lpstr>LEAP: Precise Business Goals</vt:lpstr>
      <vt:lpstr>Conclusion and Further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LEAP: A Precise Lightweight Framework for Enterprise Architecture</dc:title>
  <dc:creator>Tony</dc:creator>
  <cp:lastModifiedBy>Tony</cp:lastModifiedBy>
  <cp:revision>82</cp:revision>
  <dcterms:created xsi:type="dcterms:W3CDTF">2011-02-24T18:30:27Z</dcterms:created>
  <dcterms:modified xsi:type="dcterms:W3CDTF">2011-02-25T06:45:40Z</dcterms:modified>
</cp:coreProperties>
</file>