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81876-EBF7-47F2-8483-6E4EC61EC118}" type="datetimeFigureOut">
              <a:rPr lang="en-US" smtClean="0"/>
              <a:t>10/25/2009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31928-9793-4117-A39F-28AF7FA358E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7E49-EB48-4D01-88AF-435E4FA6B86B}" type="datetime1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D911-4FAA-426B-9619-2AB8480FCA9A}" type="datetime1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A4B1-DE34-477C-8FA5-E05B5D3DD768}" type="datetime1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69D-D213-40EC-8F04-89E7E7CF6A23}" type="datetime1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F9D2-4ACB-4217-9812-3AE340332436}" type="datetime1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38AA-5C77-4A45-A505-5359D258AB11}" type="datetime1">
              <a:rPr lang="en-US" smtClean="0"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33E1-2854-4D7E-87E2-B5DCA06BACF2}" type="datetime1">
              <a:rPr lang="en-US" smtClean="0"/>
              <a:t>10/25/2009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1383-AE44-4566-A1DA-D4C5042DC029}" type="datetime1">
              <a:rPr lang="en-US" smtClean="0"/>
              <a:t>10/25/2009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E90-1124-4D30-B03B-B8B4C5A644AE}" type="datetime1">
              <a:rPr lang="en-US" smtClean="0"/>
              <a:t>10/25/2009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451B-5BD7-4DE6-85F9-6019EE68BE2D}" type="datetime1">
              <a:rPr lang="en-US" smtClean="0"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E91-436F-471F-8CBD-10E684D2BCFF}" type="datetime1">
              <a:rPr lang="en-US" smtClean="0"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F7003-4BD7-421B-B168-E60E23AD5CBA}" type="datetime1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Knowledge Industry Survival Strategy (KISS)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Tony Clark, Thames Valley University, London, UK</a:t>
            </a:r>
          </a:p>
          <a:p>
            <a:r>
              <a:rPr lang="en-GB" sz="2400" dirty="0" smtClean="0"/>
              <a:t>Jorn Bettin, </a:t>
            </a:r>
            <a:r>
              <a:rPr lang="en-GB" sz="2400" dirty="0" err="1" smtClean="0"/>
              <a:t>Sofismo</a:t>
            </a:r>
            <a:r>
              <a:rPr lang="en-GB" sz="2400" dirty="0" smtClean="0"/>
              <a:t>, Switzerland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Interoperability: DSML Tools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848317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Interoperability: Syntax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19400"/>
            <a:ext cx="79438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Interoperability: Syntax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160" y="1905000"/>
            <a:ext cx="736346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Interoperability: Tool Interfaces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133600"/>
            <a:ext cx="8383699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Interoperability: Behaviour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8261946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Interoperability: Meta-Models</a:t>
            </a:r>
            <a:endParaRPr lang="en-GB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93624"/>
            <a:ext cx="6248400" cy="4192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Compliance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GB" b="1" dirty="0" smtClean="0"/>
              <a:t>0</a:t>
            </a:r>
            <a:r>
              <a:rPr lang="en-GB" dirty="0" smtClean="0"/>
              <a:t>. No specific features are identifiable.</a:t>
            </a:r>
          </a:p>
          <a:p>
            <a:pPr marL="514350" indent="-514350">
              <a:buNone/>
            </a:pPr>
            <a:r>
              <a:rPr lang="en-GB" b="1" dirty="0" smtClean="0"/>
              <a:t>1</a:t>
            </a:r>
            <a:r>
              <a:rPr lang="en-GB" dirty="0" smtClean="0"/>
              <a:t>. DSL tools interoperate through reified interfaces, e.g. persistence.</a:t>
            </a:r>
          </a:p>
          <a:p>
            <a:pPr marL="514350" indent="-514350">
              <a:buNone/>
            </a:pPr>
            <a:r>
              <a:rPr lang="en-GB" b="1" dirty="0" smtClean="0"/>
              <a:t>2</a:t>
            </a:r>
            <a:r>
              <a:rPr lang="en-GB" dirty="0" smtClean="0"/>
              <a:t>. Tools interoperate through a common serialization format (shared meta-language through translation).</a:t>
            </a:r>
          </a:p>
          <a:p>
            <a:pPr marL="514350" indent="-514350">
              <a:buNone/>
            </a:pPr>
            <a:r>
              <a:rPr lang="en-GB" b="1" dirty="0" smtClean="0"/>
              <a:t>3</a:t>
            </a:r>
            <a:r>
              <a:rPr lang="en-GB" dirty="0" smtClean="0"/>
              <a:t>. Dynamically shared data (shared meta-language).</a:t>
            </a:r>
          </a:p>
          <a:p>
            <a:pPr marL="514350" indent="-514350">
              <a:buNone/>
            </a:pPr>
            <a:r>
              <a:rPr lang="en-GB" b="1" dirty="0" smtClean="0"/>
              <a:t>4</a:t>
            </a:r>
            <a:r>
              <a:rPr lang="en-GB" dirty="0" smtClean="0"/>
              <a:t>. Common language/model manipulation through common service (limited shared behaviour).</a:t>
            </a:r>
          </a:p>
          <a:p>
            <a:pPr marL="514350" indent="-514350">
              <a:buNone/>
            </a:pPr>
            <a:r>
              <a:rPr lang="en-GB" b="1" dirty="0" smtClean="0"/>
              <a:t>5</a:t>
            </a:r>
            <a:r>
              <a:rPr lang="en-GB" dirty="0" smtClean="0"/>
              <a:t>. Interoperable behaviour through common behaviour representation.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 Compliance Levels</a:t>
            </a:r>
            <a:endParaRPr lang="en-GB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6075" y="1600200"/>
            <a:ext cx="68718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DSLs: Benefits and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Benefits: </a:t>
            </a:r>
          </a:p>
          <a:p>
            <a:pPr lvl="1"/>
            <a:r>
              <a:rPr lang="en-GB" dirty="0" smtClean="0"/>
              <a:t>express </a:t>
            </a:r>
            <a:r>
              <a:rPr lang="en-GB" dirty="0" smtClean="0"/>
              <a:t>problems in a compact form </a:t>
            </a:r>
            <a:r>
              <a:rPr lang="en-GB" dirty="0" smtClean="0"/>
              <a:t>that reflects </a:t>
            </a:r>
            <a:r>
              <a:rPr lang="en-GB" dirty="0" smtClean="0"/>
              <a:t>the natural terminology of human </a:t>
            </a:r>
            <a:r>
              <a:rPr lang="en-GB" dirty="0" smtClean="0"/>
              <a:t>domain experts</a:t>
            </a:r>
          </a:p>
          <a:p>
            <a:pPr lvl="1"/>
            <a:r>
              <a:rPr lang="en-GB" dirty="0" smtClean="0"/>
              <a:t>Raise the level of abstraction</a:t>
            </a:r>
          </a:p>
          <a:p>
            <a:pPr lvl="1"/>
            <a:r>
              <a:rPr lang="en-GB" dirty="0" smtClean="0"/>
              <a:t>Clean separation of concerns in problem space.</a:t>
            </a:r>
          </a:p>
          <a:p>
            <a:r>
              <a:rPr lang="en-GB" dirty="0" smtClean="0"/>
              <a:t>Problems:</a:t>
            </a:r>
          </a:p>
          <a:p>
            <a:pPr lvl="1"/>
            <a:r>
              <a:rPr lang="en-GB" dirty="0" smtClean="0"/>
              <a:t>Interoperability (similar to CASE tools in 90s)</a:t>
            </a:r>
          </a:p>
          <a:p>
            <a:pPr lvl="1"/>
            <a:r>
              <a:rPr lang="en-GB" dirty="0" smtClean="0"/>
              <a:t>Cannot realise tool chains.</a:t>
            </a:r>
          </a:p>
          <a:p>
            <a:pPr lvl="1"/>
            <a:r>
              <a:rPr lang="en-GB" dirty="0" smtClean="0"/>
              <a:t>No common framework, processes, terminology,...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 Chain Scenario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Given:</a:t>
            </a:r>
          </a:p>
          <a:p>
            <a:r>
              <a:rPr lang="en-GB" dirty="0" smtClean="0"/>
              <a:t>A tool to support business motivation (goal) modelling.</a:t>
            </a:r>
          </a:p>
          <a:p>
            <a:r>
              <a:rPr lang="en-GB" dirty="0" smtClean="0"/>
              <a:t>A tool to design business components (information models + state machines)</a:t>
            </a:r>
          </a:p>
          <a:p>
            <a:r>
              <a:rPr lang="en-GB" dirty="0" smtClean="0"/>
              <a:t>A tool to design business processes (generate enterprise workflow applications)</a:t>
            </a:r>
          </a:p>
          <a:p>
            <a:pPr>
              <a:buNone/>
            </a:pPr>
            <a:r>
              <a:rPr lang="en-GB" dirty="0" smtClean="0"/>
              <a:t>How would these work together to produce a complete application?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 Chain 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Tools </a:t>
            </a:r>
            <a:r>
              <a:rPr lang="en-GB" dirty="0" smtClean="0">
                <a:latin typeface="+mj-lt"/>
              </a:rPr>
              <a:t>should be able to persist models. </a:t>
            </a:r>
            <a:endParaRPr lang="en-GB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A tool must be able to supply its models </a:t>
            </a:r>
            <a:r>
              <a:rPr lang="en-GB" dirty="0" smtClean="0">
                <a:latin typeface="+mj-lt"/>
              </a:rPr>
              <a:t>to another </a:t>
            </a:r>
            <a:r>
              <a:rPr lang="en-GB" dirty="0" smtClean="0">
                <a:latin typeface="+mj-lt"/>
              </a:rPr>
              <a:t>tool</a:t>
            </a:r>
            <a:r>
              <a:rPr lang="en-GB" dirty="0" smtClean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A tool must make its data format </a:t>
            </a:r>
            <a:r>
              <a:rPr lang="en-GB" dirty="0" smtClean="0">
                <a:latin typeface="+mj-lt"/>
              </a:rPr>
              <a:t>available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Inter-tool </a:t>
            </a:r>
            <a:r>
              <a:rPr lang="en-GB" dirty="0" smtClean="0">
                <a:latin typeface="+mj-lt"/>
              </a:rPr>
              <a:t>control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Precise model semantics</a:t>
            </a:r>
            <a:endParaRPr lang="en-GB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 Definitions and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Model</a:t>
            </a:r>
          </a:p>
          <a:p>
            <a:r>
              <a:rPr lang="en-GB" dirty="0" smtClean="0"/>
              <a:t>Abstract Syntax</a:t>
            </a:r>
          </a:p>
          <a:p>
            <a:r>
              <a:rPr lang="en-GB" dirty="0" smtClean="0"/>
              <a:t>Concrete Syntax</a:t>
            </a:r>
          </a:p>
          <a:p>
            <a:r>
              <a:rPr lang="en-GB" dirty="0" smtClean="0"/>
              <a:t>Well-</a:t>
            </a:r>
            <a:r>
              <a:rPr lang="en-GB" dirty="0" err="1" smtClean="0"/>
              <a:t>formedness</a:t>
            </a:r>
            <a:endParaRPr lang="en-GB" dirty="0" smtClean="0"/>
          </a:p>
          <a:p>
            <a:r>
              <a:rPr lang="en-GB" dirty="0" smtClean="0"/>
              <a:t>Language Definition</a:t>
            </a:r>
          </a:p>
          <a:p>
            <a:r>
              <a:rPr lang="en-GB" dirty="0" smtClean="0"/>
              <a:t>Semantics</a:t>
            </a:r>
          </a:p>
          <a:p>
            <a:r>
              <a:rPr lang="en-GB" dirty="0" smtClean="0"/>
              <a:t>Meta-language</a:t>
            </a:r>
          </a:p>
          <a:p>
            <a:r>
              <a:rPr lang="en-GB" dirty="0" smtClean="0"/>
              <a:t>Generic Tool</a:t>
            </a:r>
          </a:p>
          <a:p>
            <a:r>
              <a:rPr lang="en-GB" dirty="0" smtClean="0"/>
              <a:t>Model Transformation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29200" y="1600200"/>
            <a:ext cx="3733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Persistence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Weaving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Execution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Editor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Reader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Writer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Walker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 Interface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 Chain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 Framework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Standard-like technologies and OS :</a:t>
            </a:r>
          </a:p>
          <a:p>
            <a:r>
              <a:rPr lang="en-GB" dirty="0" smtClean="0"/>
              <a:t>UML</a:t>
            </a:r>
          </a:p>
          <a:p>
            <a:r>
              <a:rPr lang="en-GB" dirty="0" smtClean="0"/>
              <a:t>MOF</a:t>
            </a:r>
          </a:p>
          <a:p>
            <a:r>
              <a:rPr lang="en-GB" dirty="0" smtClean="0"/>
              <a:t>EMF, GMF, </a:t>
            </a:r>
            <a:r>
              <a:rPr lang="en-GB" dirty="0" err="1" smtClean="0"/>
              <a:t>Xtext</a:t>
            </a:r>
            <a:r>
              <a:rPr lang="en-GB" dirty="0" smtClean="0"/>
              <a:t>, </a:t>
            </a:r>
            <a:r>
              <a:rPr lang="en-GB" dirty="0" err="1" smtClean="0"/>
              <a:t>oAW</a:t>
            </a:r>
            <a:r>
              <a:rPr lang="en-GB" dirty="0" smtClean="0"/>
              <a:t>,...</a:t>
            </a:r>
          </a:p>
          <a:p>
            <a:pPr>
              <a:buNone/>
            </a:pPr>
            <a:r>
              <a:rPr lang="en-GB" dirty="0" smtClean="0"/>
              <a:t>Vendor-specific technologies:</a:t>
            </a:r>
          </a:p>
          <a:p>
            <a:r>
              <a:rPr lang="en-GB" dirty="0" smtClean="0"/>
              <a:t>MS Visual Studio, Oslo</a:t>
            </a:r>
          </a:p>
          <a:p>
            <a:r>
              <a:rPr lang="en-GB" dirty="0" err="1" smtClean="0"/>
              <a:t>MetaCase</a:t>
            </a:r>
            <a:r>
              <a:rPr lang="en-GB" dirty="0" smtClean="0"/>
              <a:t>, ...</a:t>
            </a:r>
          </a:p>
          <a:p>
            <a:r>
              <a:rPr lang="en-GB" dirty="0" smtClean="0"/>
              <a:t>MPS, </a:t>
            </a:r>
            <a:r>
              <a:rPr lang="en-GB" dirty="0" err="1" smtClean="0"/>
              <a:t>Intensional</a:t>
            </a:r>
            <a:r>
              <a:rPr lang="en-GB" dirty="0" smtClean="0"/>
              <a:t>, ...</a:t>
            </a:r>
          </a:p>
          <a:p>
            <a:pPr>
              <a:buNone/>
            </a:pPr>
            <a:r>
              <a:rPr lang="en-GB" dirty="0" smtClean="0"/>
              <a:t>Research Technologies:</a:t>
            </a:r>
          </a:p>
          <a:p>
            <a:r>
              <a:rPr lang="en-GB" dirty="0" err="1" smtClean="0"/>
              <a:t>Stratego</a:t>
            </a:r>
            <a:r>
              <a:rPr lang="en-GB" dirty="0" smtClean="0"/>
              <a:t>, ...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KISS: Aims and Core 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Automate software construction from domain models.</a:t>
            </a:r>
          </a:p>
          <a:p>
            <a:r>
              <a:rPr lang="en-GB" dirty="0" smtClean="0"/>
              <a:t>Work with domain specific assets</a:t>
            </a:r>
          </a:p>
          <a:p>
            <a:r>
              <a:rPr lang="en-GB" dirty="0" smtClean="0"/>
              <a:t>Support the emergence of supply chains.</a:t>
            </a:r>
          </a:p>
          <a:p>
            <a:r>
              <a:rPr lang="en-GB" dirty="0" smtClean="0"/>
              <a:t>Open Source Infrastructure</a:t>
            </a:r>
          </a:p>
          <a:p>
            <a:r>
              <a:rPr lang="en-GB" dirty="0" smtClean="0"/>
              <a:t>Support the Agile Manifesto</a:t>
            </a:r>
          </a:p>
          <a:p>
            <a:r>
              <a:rPr lang="en-GB" dirty="0" smtClean="0"/>
              <a:t>Language Definition covers all Use Cases.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Interoperability: Tool Descriptors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59607"/>
            <a:ext cx="6629400" cy="474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Interoperability: Tool Chains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63126"/>
            <a:ext cx="6477000" cy="504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KISS @ OOPSLA 09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468</Words>
  <Application>Microsoft Office PowerPoint</Application>
  <PresentationFormat>On-screen Show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Knowledge Industry Survival Strategy (KISS)</vt:lpstr>
      <vt:lpstr>DSLs: Benefits and Problems</vt:lpstr>
      <vt:lpstr>Tool Chain Scenario</vt:lpstr>
      <vt:lpstr>Tool Chain Requirements</vt:lpstr>
      <vt:lpstr>Tool Definitions and Terms</vt:lpstr>
      <vt:lpstr>Current Approaches</vt:lpstr>
      <vt:lpstr>KISS: Aims and Core Values</vt:lpstr>
      <vt:lpstr>Interoperability: Tool Descriptors</vt:lpstr>
      <vt:lpstr>Interoperability: Tool Chains</vt:lpstr>
      <vt:lpstr>Interoperability: DSML Tools</vt:lpstr>
      <vt:lpstr>Interoperability: Syntax</vt:lpstr>
      <vt:lpstr>Interoperability: Syntax</vt:lpstr>
      <vt:lpstr>Interoperability: Tool Interfaces</vt:lpstr>
      <vt:lpstr>Interoperability: Behaviour</vt:lpstr>
      <vt:lpstr>Interoperability: Meta-Models</vt:lpstr>
      <vt:lpstr>Compliance Levels</vt:lpstr>
      <vt:lpstr>Interoperability Compliance Levels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Knowledge Industry Survival Strategy (KISS)</dc:title>
  <dc:creator>tvustaff</dc:creator>
  <cp:lastModifiedBy>tvustaff</cp:lastModifiedBy>
  <cp:revision>109</cp:revision>
  <dcterms:created xsi:type="dcterms:W3CDTF">2006-08-16T00:00:00Z</dcterms:created>
  <dcterms:modified xsi:type="dcterms:W3CDTF">2009-10-25T12:23:07Z</dcterms:modified>
</cp:coreProperties>
</file>