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2" r:id="rId9"/>
    <p:sldId id="269" r:id="rId10"/>
    <p:sldId id="270" r:id="rId11"/>
    <p:sldId id="268" r:id="rId12"/>
    <p:sldId id="271" r:id="rId13"/>
    <p:sldId id="261" r:id="rId14"/>
    <p:sldId id="27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55DBA-6E7E-432B-9569-307A6050B3DF}" type="datetimeFigureOut">
              <a:rPr lang="en-US" smtClean="0"/>
              <a:pPr/>
              <a:t>3/28/2009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684A7-255B-494E-8D0F-09E8EC6618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6E3A-7D4D-456F-B7A6-939046658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A06FB-E40F-4DFF-8E88-25B6705A9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2BD4-C235-4AEC-A7BD-143222F79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3A8BD-9051-4D67-A7C1-E0E6756C8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28458-3764-42A3-8C47-E39984112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FB38E-65B4-4A62-AC3B-B53828A30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7352F-1194-4241-A20F-B296E0E42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ECAC8-9644-4F84-A5C6-4EB195A64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1B045-F027-4821-865B-1E7DC5EF50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F5806-B337-4F76-8612-7D0FE853B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E37AE-E1EE-43AC-9930-62452AB0CC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2B0DBE-1B69-4654-A00D-867881CF16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Formalizing Homogeneous Language Embeddings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206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Tony Clark</a:t>
            </a:r>
          </a:p>
          <a:p>
            <a:pPr>
              <a:lnSpc>
                <a:spcPct val="80000"/>
              </a:lnSpc>
            </a:pPr>
            <a:r>
              <a:rPr lang="en-GB" sz="1000"/>
              <a:t> </a:t>
            </a:r>
            <a:r>
              <a:rPr lang="en-GB" sz="1200"/>
              <a:t>Centre for Model Driven Software Engineering, School of Computing, Thames Valley University</a:t>
            </a:r>
          </a:p>
          <a:p>
            <a:pPr>
              <a:lnSpc>
                <a:spcPct val="80000"/>
              </a:lnSpc>
            </a:pPr>
            <a:r>
              <a:rPr lang="en-GB" sz="1000">
                <a:latin typeface="Courier New" pitchFamily="49" charset="0"/>
              </a:rPr>
              <a:t>tony.clark@tvu.ac.uk</a:t>
            </a:r>
          </a:p>
          <a:p>
            <a:pPr>
              <a:lnSpc>
                <a:spcPct val="80000"/>
              </a:lnSpc>
            </a:pPr>
            <a:r>
              <a:rPr lang="en-GB" sz="1000">
                <a:latin typeface="Courier New" pitchFamily="49" charset="0"/>
              </a:rPr>
              <a:t>http://itcentre.tvu.ac.uk/~clark/</a:t>
            </a:r>
          </a:p>
          <a:p>
            <a:pPr>
              <a:lnSpc>
                <a:spcPct val="80000"/>
              </a:lnSpc>
            </a:pPr>
            <a:endParaRPr lang="en-GB" sz="100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GB" sz="2000"/>
              <a:t>Laurence Tratt</a:t>
            </a:r>
          </a:p>
          <a:p>
            <a:pPr>
              <a:lnSpc>
                <a:spcPct val="80000"/>
              </a:lnSpc>
            </a:pPr>
            <a:r>
              <a:rPr lang="en-GB" sz="1200"/>
              <a:t>School of Design Engineering and Computing, Bournemouth University</a:t>
            </a:r>
          </a:p>
          <a:p>
            <a:pPr>
              <a:lnSpc>
                <a:spcPct val="80000"/>
              </a:lnSpc>
            </a:pPr>
            <a:r>
              <a:rPr lang="en-GB" sz="1000">
                <a:latin typeface="Courier New" pitchFamily="49" charset="0"/>
              </a:rPr>
              <a:t>laurie@tratt.net</a:t>
            </a:r>
          </a:p>
          <a:p>
            <a:pPr>
              <a:lnSpc>
                <a:spcPct val="80000"/>
              </a:lnSpc>
            </a:pPr>
            <a:r>
              <a:rPr lang="en-GB" sz="1000">
                <a:latin typeface="Courier New" pitchFamily="49" charset="0"/>
              </a:rPr>
              <a:t>http://tratt.net/laurie/</a:t>
            </a:r>
          </a:p>
          <a:p>
            <a:pPr>
              <a:lnSpc>
                <a:spcPct val="80000"/>
              </a:lnSpc>
            </a:pPr>
            <a:endParaRPr lang="en-US" sz="100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6E3A-7D4D-456F-B7A6-9390466587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228600"/>
            <a:ext cx="7772400" cy="1143000"/>
          </a:xfrm>
        </p:spPr>
        <p:txBody>
          <a:bodyPr/>
          <a:lstStyle/>
          <a:p>
            <a:r>
              <a:rPr lang="en-GB" dirty="0" smtClean="0"/>
              <a:t>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295400"/>
            <a:ext cx="9017000" cy="4800600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evalExp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)(s) =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case s of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  ... standard SECD except for...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(R:():s,e,App:c,d) -&gt; 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             eval((s,e,c,d):s,e,c,d)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  (I:v:s,e,App:c,d)  -&gt; 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(v)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end</a:t>
            </a:r>
            <a:endParaRPr lang="en-GB" sz="4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273050"/>
            <a:ext cx="7772400" cy="1143000"/>
          </a:xfrm>
        </p:spPr>
        <p:txBody>
          <a:bodyPr/>
          <a:lstStyle/>
          <a:p>
            <a:r>
              <a:rPr lang="en-GB" dirty="0" smtClean="0"/>
              <a:t>Loading and Unloading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384300"/>
            <a:ext cx="8667750" cy="5200650"/>
          </a:xfrm>
        </p:spPr>
        <p:txBody>
          <a:bodyPr/>
          <a:lstStyle/>
          <a:p>
            <a:pPr>
              <a:buNone/>
            </a:pPr>
            <a:r>
              <a:rPr lang="en-GB" sz="2400" dirty="0" err="1" smtClean="0">
                <a:latin typeface="Courier New"/>
              </a:rPr>
              <a:t>lang</a:t>
            </a:r>
            <a:r>
              <a:rPr lang="en-GB" sz="2400" dirty="0" smtClean="0">
                <a:latin typeface="Courier New"/>
              </a:rPr>
              <a:t>(</a:t>
            </a:r>
            <a:r>
              <a:rPr lang="en-GB" sz="2400" dirty="0" err="1" smtClean="0">
                <a:latin typeface="Courier New"/>
              </a:rPr>
              <a:t>eval,load,unload</a:t>
            </a:r>
            <a:r>
              <a:rPr lang="en-GB" sz="2400" dirty="0" smtClean="0">
                <a:latin typeface="Courier New"/>
              </a:rPr>
              <a:t>):t[c]</a:t>
            </a: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mic Sans MS" pitchFamily="66" charset="0"/>
                <a:cs typeface="Courier New" pitchFamily="49" charset="0"/>
              </a:rPr>
              <a:t>is equivalent to:</a:t>
            </a: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I(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newState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where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newState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= unload(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termState,initialState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where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termState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startState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 where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startState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= load(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initialState,parse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(t)(c))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   where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initialState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= R()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7" name="Line Callout 1 6"/>
          <p:cNvSpPr/>
          <p:nvPr/>
        </p:nvSpPr>
        <p:spPr>
          <a:xfrm>
            <a:off x="927100" y="5740400"/>
            <a:ext cx="2089150" cy="844550"/>
          </a:xfrm>
          <a:prstGeom prst="borderCallout1">
            <a:avLst>
              <a:gd name="adj1" fmla="val -22073"/>
              <a:gd name="adj2" fmla="val 53374"/>
              <a:gd name="adj3" fmla="val -88958"/>
              <a:gd name="adj4" fmla="val 970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reify the host state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5283200" y="5384800"/>
            <a:ext cx="3016250" cy="1155700"/>
          </a:xfrm>
          <a:prstGeom prst="borderCallout1">
            <a:avLst>
              <a:gd name="adj1" fmla="val 18750"/>
              <a:gd name="adj2" fmla="val -8333"/>
              <a:gd name="adj3" fmla="val -81108"/>
              <a:gd name="adj4" fmla="val -557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translate host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state to embedded initial state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5861050" y="2139950"/>
            <a:ext cx="2711450" cy="1066800"/>
          </a:xfrm>
          <a:prstGeom prst="borderCallout1">
            <a:avLst>
              <a:gd name="adj1" fmla="val 112895"/>
              <a:gd name="adj2" fmla="val 9911"/>
              <a:gd name="adj3" fmla="val 170182"/>
              <a:gd name="adj4" fmla="val -1017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produce embedded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terminal state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2616200" y="1917700"/>
            <a:ext cx="2978150" cy="977900"/>
          </a:xfrm>
          <a:prstGeom prst="borderCallout1">
            <a:avLst>
              <a:gd name="adj1" fmla="val 111047"/>
              <a:gd name="adj2" fmla="val 47634"/>
              <a:gd name="adj3" fmla="val 175506"/>
              <a:gd name="adj4" fmla="val -91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translate terminal embedded to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host state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393700" y="4984750"/>
            <a:ext cx="2089150" cy="844550"/>
          </a:xfrm>
          <a:prstGeom prst="borderCallout1">
            <a:avLst>
              <a:gd name="adj1" fmla="val -22073"/>
              <a:gd name="adj2" fmla="val 53374"/>
              <a:gd name="adj3" fmla="val -184804"/>
              <a:gd name="adj4" fmla="val 195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install the host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state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84150"/>
            <a:ext cx="7772400" cy="1143000"/>
          </a:xfrm>
        </p:spPr>
        <p:txBody>
          <a:bodyPr/>
          <a:lstStyle/>
          <a:p>
            <a:r>
              <a:rPr lang="en-GB" dirty="0" smtClean="0"/>
              <a:t>mu-calculus Embedded in Itself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1295400"/>
            <a:ext cx="8312150" cy="2667000"/>
          </a:xfrm>
        </p:spPr>
        <p:txBody>
          <a:bodyPr/>
          <a:lstStyle/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Mu = Y(Exp)</a:t>
            </a: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evalMu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= Y(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evalExp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loadMu((s,e,c,d),x) = (s,e,x:s,d)</a:t>
            </a: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unloadMu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(s,_) = s</a:t>
            </a: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evalMu,loadMu,unloadMu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050" y="4540250"/>
            <a:ext cx="47933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fun(x) 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muL:Mu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[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fun(y) 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muL:Mu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[x + y]]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228600"/>
            <a:ext cx="7772400" cy="1143000"/>
          </a:xfrm>
        </p:spPr>
        <p:txBody>
          <a:bodyPr/>
          <a:lstStyle/>
          <a:p>
            <a:r>
              <a:rPr lang="en-GB" dirty="0" smtClean="0"/>
              <a:t>Let Binding: Semantics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250950"/>
            <a:ext cx="6934200" cy="1689100"/>
          </a:xfrm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LetExp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(T) = </a:t>
            </a:r>
            <a:br>
              <a:rPr lang="en-GB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Let(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String,Let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(T),Let(T)) </a:t>
            </a:r>
            <a:br>
              <a:rPr lang="en-GB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| Exp(T)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type Let = Y(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LetExp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050" y="3251200"/>
            <a:ext cx="64524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evalLetExp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)(s) =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case s of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s,e,Let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n,x,b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c,d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 -&gt; 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s,e,x:Let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n,b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c,d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(v:s,e,Let(n,b):c,d) -&gt; 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eval([],e[n-&gt;v],[b],(s,e,c,d))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evalExp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)(s)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end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0" y="273050"/>
            <a:ext cx="7886700" cy="1143000"/>
          </a:xfrm>
        </p:spPr>
        <p:txBody>
          <a:bodyPr/>
          <a:lstStyle/>
          <a:p>
            <a:r>
              <a:rPr lang="en-GB" dirty="0" smtClean="0"/>
              <a:t>Let-Binding: Language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473200"/>
            <a:ext cx="7772400" cy="2667000"/>
          </a:xfrm>
        </p:spPr>
        <p:txBody>
          <a:bodyPr/>
          <a:lstStyle/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type Let = Y(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LetExp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evalLet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= Y(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evalLetExp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loadLet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s,e,c,d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),x) = 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s,e,x:c,d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unoadLet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(s,_) = s</a:t>
            </a:r>
          </a:p>
          <a:p>
            <a:pPr>
              <a:buNone/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letL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evalLet,loadLet,unloadLet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49300" y="4584700"/>
            <a:ext cx="7067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fun(x) </a:t>
            </a:r>
          </a:p>
          <a:p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lang letL:Let[</a:t>
            </a:r>
          </a:p>
          <a:p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let y = x + 1 in y 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17500"/>
            <a:ext cx="7772400" cy="819150"/>
          </a:xfrm>
        </p:spPr>
        <p:txBody>
          <a:bodyPr/>
          <a:lstStyle/>
          <a:p>
            <a:r>
              <a:rPr lang="en-GB" dirty="0" smtClean="0"/>
              <a:t>Other Examples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250950"/>
            <a:ext cx="7772400" cy="2355850"/>
          </a:xfrm>
        </p:spPr>
        <p:txBody>
          <a:bodyPr/>
          <a:lstStyle/>
          <a:p>
            <a:pPr>
              <a:buNone/>
            </a:pP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letL:Let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[</a:t>
            </a:r>
            <a:br>
              <a:rPr lang="en-GB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mkArray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GB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  fun(limit) </a:t>
            </a:r>
            <a:br>
              <a:rPr lang="en-GB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arrayL:Array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[ </a:t>
            </a:r>
            <a:br>
              <a:rPr lang="en-GB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      0 .. limit ]</a:t>
            </a:r>
            <a:br>
              <a:rPr lang="en-GB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mkArray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(100)]</a:t>
            </a: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4140200"/>
            <a:ext cx="72453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letL:Let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[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  let x = ... 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  in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abortL:Abort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[ 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stop if(x &gt; 100) ]]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and Further </a:t>
            </a:r>
            <a:r>
              <a:rPr lang="en-GB" dirty="0"/>
              <a:t>Work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mu-Calculus for semantic analysis of language embedding.</a:t>
            </a:r>
          </a:p>
          <a:p>
            <a:r>
              <a:rPr lang="en-GB" dirty="0" smtClean="0"/>
              <a:t>Further work:</a:t>
            </a:r>
          </a:p>
          <a:p>
            <a:pPr lvl="1"/>
            <a:r>
              <a:rPr lang="en-GB" dirty="0" smtClean="0"/>
              <a:t>Parsing</a:t>
            </a:r>
          </a:p>
          <a:p>
            <a:pPr lvl="1"/>
            <a:r>
              <a:rPr lang="en-GB" dirty="0" smtClean="0"/>
              <a:t>Static Analysis</a:t>
            </a:r>
          </a:p>
          <a:p>
            <a:pPr lvl="1"/>
            <a:r>
              <a:rPr lang="en-GB" dirty="0" smtClean="0"/>
              <a:t>Logic for combining language components</a:t>
            </a:r>
          </a:p>
          <a:p>
            <a:pPr lvl="1"/>
            <a:r>
              <a:rPr lang="en-GB" dirty="0" smtClean="0"/>
              <a:t>Practical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Language Factories and DSLs</a:t>
            </a:r>
          </a:p>
          <a:p>
            <a:r>
              <a:rPr lang="en-GB" dirty="0"/>
              <a:t>An example and some properties</a:t>
            </a:r>
          </a:p>
          <a:p>
            <a:r>
              <a:rPr lang="en-GB" dirty="0"/>
              <a:t>A language model for DSLs</a:t>
            </a:r>
          </a:p>
          <a:p>
            <a:r>
              <a:rPr lang="en-GB" dirty="0" smtClean="0"/>
              <a:t>The </a:t>
            </a:r>
            <a:r>
              <a:rPr lang="en-GB" dirty="0"/>
              <a:t>mu-calculus for DSLs</a:t>
            </a:r>
          </a:p>
          <a:p>
            <a:r>
              <a:rPr lang="en-GB" dirty="0" smtClean="0"/>
              <a:t>Some examples</a:t>
            </a:r>
            <a:endParaRPr lang="en-GB" dirty="0"/>
          </a:p>
          <a:p>
            <a:r>
              <a:rPr lang="en-GB" dirty="0"/>
              <a:t>Further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Language Factories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GB" i="1" dirty="0" smtClean="0"/>
          </a:p>
          <a:p>
            <a:pPr algn="ctr">
              <a:buNone/>
            </a:pPr>
            <a:r>
              <a:rPr lang="en-GB" i="1" dirty="0" smtClean="0"/>
              <a:t>The ability to construct new languages by combining precisely defined, reusable, language components and templates.</a:t>
            </a:r>
            <a:endParaRPr lang="en-GB" dirty="0" smtClean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143000"/>
          </a:xfrm>
        </p:spPr>
        <p:txBody>
          <a:bodyPr/>
          <a:lstStyle/>
          <a:p>
            <a:r>
              <a:rPr lang="en-GB" dirty="0" smtClean="0"/>
              <a:t>Language Component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58016" y="175288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27530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86446" y="38245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37531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26815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</a:t>
            </a:r>
            <a:endParaRPr lang="en-GB" dirty="0"/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 rot="5400000">
            <a:off x="6538084" y="2229346"/>
            <a:ext cx="538467" cy="508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 rot="5400000">
            <a:off x="5962171" y="3233886"/>
            <a:ext cx="609905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 rot="16200000" flipH="1">
            <a:off x="6538083" y="3229477"/>
            <a:ext cx="538467" cy="508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8" idx="0"/>
          </p:cNvCxnSpPr>
          <p:nvPr/>
        </p:nvCxnSpPr>
        <p:spPr>
          <a:xfrm rot="16200000" flipH="1">
            <a:off x="7105179" y="2171132"/>
            <a:ext cx="467029" cy="553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00298" y="5396227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428992" y="5396227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cxnSp>
        <p:nvCxnSpPr>
          <p:cNvPr id="31" name="Straight Arrow Connector 30"/>
          <p:cNvCxnSpPr>
            <a:stCxn id="27" idx="3"/>
            <a:endCxn id="29" idx="1"/>
          </p:cNvCxnSpPr>
          <p:nvPr/>
        </p:nvCxnSpPr>
        <p:spPr>
          <a:xfrm>
            <a:off x="2857488" y="56270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14810" y="5396227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cxnSp>
        <p:nvCxnSpPr>
          <p:cNvPr id="33" name="Straight Arrow Connector 32"/>
          <p:cNvCxnSpPr>
            <a:stCxn id="29" idx="3"/>
            <a:endCxn id="32" idx="1"/>
          </p:cNvCxnSpPr>
          <p:nvPr/>
        </p:nvCxnSpPr>
        <p:spPr>
          <a:xfrm>
            <a:off x="3786182" y="56270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5396227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cxnSp>
        <p:nvCxnSpPr>
          <p:cNvPr id="37" name="Straight Arrow Connector 36"/>
          <p:cNvCxnSpPr>
            <a:stCxn id="32" idx="3"/>
            <a:endCxn id="36" idx="1"/>
          </p:cNvCxnSpPr>
          <p:nvPr/>
        </p:nvCxnSpPr>
        <p:spPr>
          <a:xfrm>
            <a:off x="4572000" y="56270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3"/>
            <a:endCxn id="45" idx="1"/>
          </p:cNvCxnSpPr>
          <p:nvPr/>
        </p:nvCxnSpPr>
        <p:spPr>
          <a:xfrm>
            <a:off x="5500694" y="56270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00760" y="5396227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214942" y="4572008"/>
            <a:ext cx="278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Abstract Syntax Tree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214678" y="6072206"/>
            <a:ext cx="2189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Execution Trace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1428728" y="1643050"/>
            <a:ext cx="18437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program A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block B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do C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do D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end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do E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Notched Right Arrow 51"/>
          <p:cNvSpPr/>
          <p:nvPr/>
        </p:nvSpPr>
        <p:spPr>
          <a:xfrm>
            <a:off x="3879344" y="2714620"/>
            <a:ext cx="1407036" cy="8572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parse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1357290" y="1643050"/>
            <a:ext cx="2000264" cy="271464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714480" y="2071678"/>
            <a:ext cx="1428760" cy="178595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071670" y="2428868"/>
            <a:ext cx="928694" cy="35719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2071670" y="2786058"/>
            <a:ext cx="928694" cy="35719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1714480" y="3500438"/>
            <a:ext cx="928694" cy="35719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5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mph" presetSubtype="5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mph" presetSubtype="5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/>
      <p:bldP spid="5" grpId="1" build="allAtOnce"/>
      <p:bldP spid="6" grpId="1"/>
      <p:bldP spid="6" grpId="2"/>
      <p:bldP spid="7" grpId="1"/>
      <p:bldP spid="7" grpId="2"/>
      <p:bldP spid="8" grpId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4822"/>
          </a:xfrm>
        </p:spPr>
        <p:txBody>
          <a:bodyPr/>
          <a:lstStyle/>
          <a:p>
            <a:r>
              <a:rPr lang="en-GB" dirty="0" smtClean="0"/>
              <a:t>Problem Addressed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09506" y="1800043"/>
            <a:ext cx="2428892" cy="221457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095258" y="2943051"/>
            <a:ext cx="914400" cy="914400"/>
          </a:xfrm>
          <a:prstGeom prst="rect">
            <a:avLst/>
          </a:prstGeom>
          <a:solidFill>
            <a:srgbClr val="FFFF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238134" y="4300373"/>
            <a:ext cx="1619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Parametric</a:t>
            </a:r>
          </a:p>
          <a:p>
            <a:pPr algn="ctr"/>
            <a:r>
              <a:rPr lang="en-GB" dirty="0" smtClean="0"/>
              <a:t>Language </a:t>
            </a:r>
          </a:p>
          <a:p>
            <a:pPr algn="ctr"/>
            <a:r>
              <a:rPr lang="en-GB" dirty="0" smtClean="0"/>
              <a:t>Component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4348" y="2371547"/>
            <a:ext cx="914400" cy="9144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667158" y="3514555"/>
            <a:ext cx="1619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Reusable</a:t>
            </a:r>
          </a:p>
          <a:p>
            <a:pPr algn="ctr"/>
            <a:r>
              <a:rPr lang="en-GB" dirty="0" smtClean="0"/>
              <a:t>Language </a:t>
            </a:r>
          </a:p>
          <a:p>
            <a:pPr algn="ctr"/>
            <a:r>
              <a:rPr lang="en-GB" dirty="0" smtClean="0"/>
              <a:t>Component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8992" y="5072074"/>
            <a:ext cx="56460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Questions: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how can syntax be merged?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how can semantics be merged?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 how can we specify the combination?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31214E-6 L -0.42691 0.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Application of DSLs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981200"/>
            <a:ext cx="8643998" cy="4733948"/>
          </a:xfrm>
        </p:spPr>
        <p:txBody>
          <a:bodyPr/>
          <a:lstStyle/>
          <a:p>
            <a:pPr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results = 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sql:SQL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</a:p>
          <a:p>
            <a:pPr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name,age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Customer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age 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18]</a:t>
            </a:r>
          </a:p>
          <a:p>
            <a:pPr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html:HTML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&lt;TABLE&gt;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name,age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results 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&lt;TR&gt;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&lt;TD&gt; name &lt;/TD&gt;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&lt;TD&gt; age  &lt;/TD&gt;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&lt;/TR&gt;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&lt;/TABLE&gt;</a:t>
            </a:r>
          </a:p>
          <a:p>
            <a:pPr>
              <a:buNone/>
            </a:pPr>
            <a:r>
              <a:rPr lang="en-GB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35716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2600" y="2540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12858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rot="5400000">
            <a:off x="1394548" y="833623"/>
            <a:ext cx="538467" cy="5088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682914" y="1813574"/>
            <a:ext cx="721037" cy="7318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53" idx="0"/>
          </p:cNvCxnSpPr>
          <p:nvPr/>
        </p:nvCxnSpPr>
        <p:spPr>
          <a:xfrm rot="16200000" flipH="1">
            <a:off x="1407776" y="1820525"/>
            <a:ext cx="765487" cy="7623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8" idx="0"/>
          </p:cNvCxnSpPr>
          <p:nvPr/>
        </p:nvCxnSpPr>
        <p:spPr>
          <a:xfrm rot="16200000" flipH="1">
            <a:off x="1961643" y="775409"/>
            <a:ext cx="467029" cy="5538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76470" y="28067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V</a:t>
            </a:r>
            <a:endParaRPr lang="en-GB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4" y="380683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W</a:t>
            </a:r>
            <a:endParaRPr lang="en-GB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1104900" y="48784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X</a:t>
            </a:r>
            <a:endParaRPr lang="en-GB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76470" y="48069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Y</a:t>
            </a:r>
            <a:endParaRPr lang="en-GB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2747974" y="37353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Z</a:t>
            </a:r>
            <a:endParaRPr lang="en-GB" sz="1800" dirty="0"/>
          </a:p>
        </p:txBody>
      </p:sp>
      <p:cxnSp>
        <p:nvCxnSpPr>
          <p:cNvPr id="19" name="Straight Arrow Connector 18"/>
          <p:cNvCxnSpPr>
            <a:stCxn id="14" idx="2"/>
            <a:endCxn id="15" idx="0"/>
          </p:cNvCxnSpPr>
          <p:nvPr/>
        </p:nvCxnSpPr>
        <p:spPr>
          <a:xfrm rot="5400000">
            <a:off x="1799550" y="3254223"/>
            <a:ext cx="630800" cy="4744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2"/>
            <a:endCxn id="16" idx="0"/>
          </p:cNvCxnSpPr>
          <p:nvPr/>
        </p:nvCxnSpPr>
        <p:spPr>
          <a:xfrm rot="5400000">
            <a:off x="1228046" y="4228707"/>
            <a:ext cx="702238" cy="597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2"/>
            <a:endCxn id="17" idx="0"/>
          </p:cNvCxnSpPr>
          <p:nvPr/>
        </p:nvCxnSpPr>
        <p:spPr>
          <a:xfrm rot="16200000" flipH="1">
            <a:off x="1799550" y="4254355"/>
            <a:ext cx="630800" cy="4744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2"/>
            <a:endCxn id="18" idx="0"/>
          </p:cNvCxnSpPr>
          <p:nvPr/>
        </p:nvCxnSpPr>
        <p:spPr>
          <a:xfrm rot="16200000" flipH="1">
            <a:off x="2351818" y="3176373"/>
            <a:ext cx="559362" cy="5586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794000" y="209550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3460750" y="209550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cxnSp>
        <p:nvCxnSpPr>
          <p:cNvPr id="35" name="Straight Arrow Connector 34"/>
          <p:cNvCxnSpPr>
            <a:stCxn id="33" idx="3"/>
            <a:endCxn id="34" idx="1"/>
          </p:cNvCxnSpPr>
          <p:nvPr/>
        </p:nvCxnSpPr>
        <p:spPr>
          <a:xfrm>
            <a:off x="3151190" y="2326333"/>
            <a:ext cx="3095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16400" y="209550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cxnSp>
        <p:nvCxnSpPr>
          <p:cNvPr id="37" name="Straight Arrow Connector 36"/>
          <p:cNvCxnSpPr>
            <a:stCxn id="34" idx="3"/>
            <a:endCxn id="36" idx="1"/>
          </p:cNvCxnSpPr>
          <p:nvPr/>
        </p:nvCxnSpPr>
        <p:spPr>
          <a:xfrm>
            <a:off x="3817940" y="2326333"/>
            <a:ext cx="3984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81560" y="2095500"/>
            <a:ext cx="320676" cy="468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cxnSp>
        <p:nvCxnSpPr>
          <p:cNvPr id="39" name="Straight Arrow Connector 38"/>
          <p:cNvCxnSpPr>
            <a:stCxn id="36" idx="3"/>
            <a:endCxn id="38" idx="1"/>
          </p:cNvCxnSpPr>
          <p:nvPr/>
        </p:nvCxnSpPr>
        <p:spPr>
          <a:xfrm>
            <a:off x="4573590" y="2326333"/>
            <a:ext cx="307970" cy="3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3" idx="3"/>
            <a:endCxn id="41" idx="1"/>
          </p:cNvCxnSpPr>
          <p:nvPr/>
        </p:nvCxnSpPr>
        <p:spPr>
          <a:xfrm>
            <a:off x="8039100" y="2326333"/>
            <a:ext cx="3095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348660" y="209550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 flipH="1">
            <a:off x="4927600" y="4273550"/>
            <a:ext cx="276226" cy="47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ymbol" pitchFamily="18" charset="2"/>
              </a:rPr>
              <a:t>w</a:t>
            </a:r>
            <a:endParaRPr lang="en-GB" dirty="0">
              <a:latin typeface="Symbol" pitchFamily="18" charset="2"/>
            </a:endParaRPr>
          </a:p>
        </p:txBody>
      </p:sp>
      <p:cxnSp>
        <p:nvCxnSpPr>
          <p:cNvPr id="45" name="Straight Arrow Connector 44"/>
          <p:cNvCxnSpPr>
            <a:stCxn id="38" idx="2"/>
            <a:endCxn id="43" idx="0"/>
          </p:cNvCxnSpPr>
          <p:nvPr/>
        </p:nvCxnSpPr>
        <p:spPr>
          <a:xfrm rot="16200000" flipH="1">
            <a:off x="4198941" y="3406778"/>
            <a:ext cx="1709728" cy="23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flipH="1">
            <a:off x="5638800" y="427355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ymbol" pitchFamily="18" charset="2"/>
              </a:rPr>
              <a:t>w</a:t>
            </a:r>
            <a:endParaRPr lang="en-GB" dirty="0">
              <a:latin typeface="Symbol" pitchFamily="18" charset="2"/>
            </a:endParaRPr>
          </a:p>
        </p:txBody>
      </p:sp>
      <p:cxnSp>
        <p:nvCxnSpPr>
          <p:cNvPr id="52" name="Straight Arrow Connector 51"/>
          <p:cNvCxnSpPr>
            <a:stCxn id="43" idx="1"/>
            <a:endCxn id="50" idx="3"/>
          </p:cNvCxnSpPr>
          <p:nvPr/>
        </p:nvCxnSpPr>
        <p:spPr>
          <a:xfrm flipV="1">
            <a:off x="5203826" y="4504383"/>
            <a:ext cx="434974" cy="5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flipH="1">
            <a:off x="6394450" y="427355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ymbol" pitchFamily="18" charset="2"/>
              </a:rPr>
              <a:t>w</a:t>
            </a:r>
            <a:endParaRPr lang="en-GB" dirty="0">
              <a:latin typeface="Symbol" pitchFamily="18" charset="2"/>
            </a:endParaRPr>
          </a:p>
        </p:txBody>
      </p:sp>
      <p:cxnSp>
        <p:nvCxnSpPr>
          <p:cNvPr id="75" name="Straight Arrow Connector 74"/>
          <p:cNvCxnSpPr>
            <a:stCxn id="50" idx="1"/>
            <a:endCxn id="73" idx="3"/>
          </p:cNvCxnSpPr>
          <p:nvPr/>
        </p:nvCxnSpPr>
        <p:spPr>
          <a:xfrm>
            <a:off x="5924552" y="4504383"/>
            <a:ext cx="4698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flipH="1">
            <a:off x="7105650" y="427355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ymbol" pitchFamily="18" charset="2"/>
              </a:rPr>
              <a:t>w</a:t>
            </a:r>
            <a:endParaRPr lang="en-GB" dirty="0">
              <a:latin typeface="Symbol" pitchFamily="18" charset="2"/>
            </a:endParaRPr>
          </a:p>
        </p:txBody>
      </p:sp>
      <p:cxnSp>
        <p:nvCxnSpPr>
          <p:cNvPr id="78" name="Straight Arrow Connector 77"/>
          <p:cNvCxnSpPr>
            <a:stCxn id="73" idx="1"/>
            <a:endCxn id="76" idx="3"/>
          </p:cNvCxnSpPr>
          <p:nvPr/>
        </p:nvCxnSpPr>
        <p:spPr>
          <a:xfrm>
            <a:off x="6680202" y="4504383"/>
            <a:ext cx="4254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flipH="1">
            <a:off x="7726360" y="427355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ymbol" pitchFamily="18" charset="2"/>
              </a:rPr>
              <a:t>w</a:t>
            </a:r>
            <a:endParaRPr lang="en-GB" dirty="0">
              <a:latin typeface="Symbol" pitchFamily="18" charset="2"/>
            </a:endParaRPr>
          </a:p>
        </p:txBody>
      </p:sp>
      <p:cxnSp>
        <p:nvCxnSpPr>
          <p:cNvPr id="81" name="Straight Arrow Connector 80"/>
          <p:cNvCxnSpPr>
            <a:stCxn id="76" idx="1"/>
            <a:endCxn id="79" idx="3"/>
          </p:cNvCxnSpPr>
          <p:nvPr/>
        </p:nvCxnSpPr>
        <p:spPr>
          <a:xfrm>
            <a:off x="7391402" y="4504383"/>
            <a:ext cx="334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681910" y="209550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en-GB" dirty="0"/>
          </a:p>
        </p:txBody>
      </p:sp>
      <p:cxnSp>
        <p:nvCxnSpPr>
          <p:cNvPr id="86" name="Straight Arrow Connector 85"/>
          <p:cNvCxnSpPr>
            <a:stCxn id="79" idx="0"/>
            <a:endCxn id="83" idx="2"/>
          </p:cNvCxnSpPr>
          <p:nvPr/>
        </p:nvCxnSpPr>
        <p:spPr>
          <a:xfrm rot="16200000" flipV="1">
            <a:off x="7006679" y="3410992"/>
            <a:ext cx="1716385" cy="87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171950" y="30734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load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7994650" y="3117850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unload</a:t>
            </a:r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2616200" y="584200"/>
            <a:ext cx="2560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host language(G)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371850" y="5784850"/>
            <a:ext cx="342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embedded language(H)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23" name="Straight Arrow Connector 122"/>
          <p:cNvCxnSpPr>
            <a:stCxn id="38" idx="3"/>
            <a:endCxn id="83" idx="1"/>
          </p:cNvCxnSpPr>
          <p:nvPr/>
        </p:nvCxnSpPr>
        <p:spPr>
          <a:xfrm flipV="1">
            <a:off x="5202236" y="2326333"/>
            <a:ext cx="2479674" cy="332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0" y="361950"/>
            <a:ext cx="3663950" cy="1143000"/>
          </a:xfrm>
        </p:spPr>
        <p:txBody>
          <a:bodyPr/>
          <a:lstStyle/>
          <a:p>
            <a:r>
              <a:rPr lang="en-GB" sz="4000" dirty="0"/>
              <a:t>A Model for DSL Embedding</a:t>
            </a:r>
            <a:endParaRPr lang="en-US" sz="4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372100" y="480695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evalH</a:t>
            </a:r>
            <a:endParaRPr lang="en-GB" dirty="0"/>
          </a:p>
        </p:txBody>
      </p:sp>
      <p:sp>
        <p:nvSpPr>
          <p:cNvPr id="146" name="TextBox 145"/>
          <p:cNvSpPr txBox="1"/>
          <p:nvPr/>
        </p:nvSpPr>
        <p:spPr>
          <a:xfrm>
            <a:off x="3282950" y="1651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evalG</a:t>
            </a:r>
            <a:endParaRPr lang="en-GB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60450" y="2584450"/>
            <a:ext cx="2222500" cy="284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5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/>
      <p:bldP spid="6" grpId="1"/>
      <p:bldP spid="8" grpId="0"/>
      <p:bldP spid="14" grpId="0" build="allAtOnce"/>
      <p:bldP spid="15" grpId="0" build="allAtOnce"/>
      <p:bldP spid="16" grpId="0"/>
      <p:bldP spid="16" grpId="1"/>
      <p:bldP spid="17" grpId="0"/>
      <p:bldP spid="17" grpId="1"/>
      <p:bldP spid="18" grpId="0"/>
      <p:bldP spid="43" grpId="0"/>
      <p:bldP spid="50" grpId="0"/>
      <p:bldP spid="73" grpId="0"/>
      <p:bldP spid="76" grpId="0"/>
      <p:bldP spid="79" grpId="0"/>
      <p:bldP spid="118" grpId="0"/>
      <p:bldP spid="119" grpId="0"/>
      <p:bldP spid="145" grpId="0"/>
      <p:bldP spid="145" grpId="1"/>
      <p:bldP spid="146" grpId="0"/>
      <p:bldP spid="14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mu-Calculus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981200"/>
            <a:ext cx="81089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 ::=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V            variables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fun(V) E     functions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E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applications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(E,E,E)      language def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E:T[C]  language embed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...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 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type Exp(T) =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(String)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Lambda(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String,Exp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(T))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Apply(Exp(T),Exp(T))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(Exp(T),Exp(T),Exp(T))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Lang(T)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...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A8BD-9051-4D67-A7C1-E0E6756C85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585</Words>
  <Application>Microsoft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Formalizing Homogeneous Language Embeddings</vt:lpstr>
      <vt:lpstr>Overview</vt:lpstr>
      <vt:lpstr>Language Factories</vt:lpstr>
      <vt:lpstr>Language Component</vt:lpstr>
      <vt:lpstr>Problem Addressed</vt:lpstr>
      <vt:lpstr>An Application of DSLs</vt:lpstr>
      <vt:lpstr>A Model for DSL Embedding</vt:lpstr>
      <vt:lpstr>The mu-Calculus</vt:lpstr>
      <vt:lpstr>Abstract Syntax</vt:lpstr>
      <vt:lpstr>Semantics</vt:lpstr>
      <vt:lpstr>Loading and Unloading</vt:lpstr>
      <vt:lpstr>mu-calculus Embedded in Itself</vt:lpstr>
      <vt:lpstr>Let Binding: Semantics</vt:lpstr>
      <vt:lpstr>Let-Binding: Language Definition</vt:lpstr>
      <vt:lpstr>Other Examples</vt:lpstr>
      <vt:lpstr>Review and Further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tvustaff</dc:creator>
  <cp:lastModifiedBy>tvustaff</cp:lastModifiedBy>
  <cp:revision>75</cp:revision>
  <dcterms:created xsi:type="dcterms:W3CDTF">1601-01-01T00:00:00Z</dcterms:created>
  <dcterms:modified xsi:type="dcterms:W3CDTF">2009-03-28T13:56:49Z</dcterms:modified>
</cp:coreProperties>
</file>