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65" r:id="rId5"/>
    <p:sldId id="266" r:id="rId6"/>
    <p:sldId id="259" r:id="rId7"/>
    <p:sldId id="267" r:id="rId8"/>
    <p:sldId id="262" r:id="rId9"/>
    <p:sldId id="269" r:id="rId10"/>
    <p:sldId id="270" r:id="rId11"/>
    <p:sldId id="268" r:id="rId12"/>
    <p:sldId id="271" r:id="rId13"/>
    <p:sldId id="261" r:id="rId14"/>
    <p:sldId id="272" r:id="rId15"/>
    <p:sldId id="263" r:id="rId16"/>
    <p:sldId id="26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6085125" cy="4608512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E55DBA-6E7E-432B-9569-307A6050B3DF}" type="datetimeFigureOut">
              <a:rPr lang="en-US" smtClean="0"/>
              <a:pPr/>
              <a:t>3/28/2009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4684A7-255B-494E-8D0F-09E8EC66182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176E3A-7D4D-456F-B7A6-93904665876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5A06FB-E40F-4DFF-8E88-25B6705A977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D92BD4-C235-4AEC-A7BD-143222F7921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33A8BD-9051-4D67-A7C1-E0E6756C85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128458-3764-42A3-8C47-E3998411227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EFB38E-65B4-4A62-AC3B-B53828A3065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F7352F-1194-4241-A20F-B296E0E42B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5ECAC8-9644-4F84-A5C6-4EB195A645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7A1B045-F027-4821-865B-1E7DC5EF50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F5806-B337-4F76-8612-7D0FE853BD0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3E37AE-E1EE-43AC-9930-62452AB0CC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AC2B0DBE-1B69-4654-A00D-867881CF16F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Formalizing Homogeneous Language Embeddings</a:t>
            </a: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22066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GB" sz="2000"/>
              <a:t>Tony Clark</a:t>
            </a:r>
          </a:p>
          <a:p>
            <a:pPr>
              <a:lnSpc>
                <a:spcPct val="80000"/>
              </a:lnSpc>
            </a:pPr>
            <a:r>
              <a:rPr lang="en-GB" sz="1000"/>
              <a:t> </a:t>
            </a:r>
            <a:r>
              <a:rPr lang="en-GB" sz="1200"/>
              <a:t>Centre for Model Driven Software Engineering, School of Computing, Thames Valley University</a:t>
            </a:r>
          </a:p>
          <a:p>
            <a:pPr>
              <a:lnSpc>
                <a:spcPct val="80000"/>
              </a:lnSpc>
            </a:pPr>
            <a:r>
              <a:rPr lang="en-GB" sz="1000">
                <a:latin typeface="Courier New" pitchFamily="49" charset="0"/>
              </a:rPr>
              <a:t>tony.clark@tvu.ac.uk</a:t>
            </a:r>
          </a:p>
          <a:p>
            <a:pPr>
              <a:lnSpc>
                <a:spcPct val="80000"/>
              </a:lnSpc>
            </a:pPr>
            <a:r>
              <a:rPr lang="en-GB" sz="1000">
                <a:latin typeface="Courier New" pitchFamily="49" charset="0"/>
              </a:rPr>
              <a:t>http://itcentre.tvu.ac.uk/~clark/</a:t>
            </a:r>
          </a:p>
          <a:p>
            <a:pPr>
              <a:lnSpc>
                <a:spcPct val="80000"/>
              </a:lnSpc>
            </a:pPr>
            <a:endParaRPr lang="en-GB" sz="1000">
              <a:latin typeface="Courier New" pitchFamily="49" charset="0"/>
            </a:endParaRPr>
          </a:p>
          <a:p>
            <a:pPr>
              <a:lnSpc>
                <a:spcPct val="80000"/>
              </a:lnSpc>
            </a:pPr>
            <a:r>
              <a:rPr lang="en-GB" sz="2000"/>
              <a:t>Laurence Tratt</a:t>
            </a:r>
          </a:p>
          <a:p>
            <a:pPr>
              <a:lnSpc>
                <a:spcPct val="80000"/>
              </a:lnSpc>
            </a:pPr>
            <a:r>
              <a:rPr lang="en-GB" sz="1200"/>
              <a:t>School of Design Engineering and Computing, Bournemouth University</a:t>
            </a:r>
          </a:p>
          <a:p>
            <a:pPr>
              <a:lnSpc>
                <a:spcPct val="80000"/>
              </a:lnSpc>
            </a:pPr>
            <a:r>
              <a:rPr lang="en-GB" sz="1000">
                <a:latin typeface="Courier New" pitchFamily="49" charset="0"/>
              </a:rPr>
              <a:t>laurie@tratt.net</a:t>
            </a:r>
          </a:p>
          <a:p>
            <a:pPr>
              <a:lnSpc>
                <a:spcPct val="80000"/>
              </a:lnSpc>
            </a:pPr>
            <a:r>
              <a:rPr lang="en-GB" sz="1000">
                <a:latin typeface="Courier New" pitchFamily="49" charset="0"/>
              </a:rPr>
              <a:t>http://tratt.net/laurie/</a:t>
            </a:r>
          </a:p>
          <a:p>
            <a:pPr>
              <a:lnSpc>
                <a:spcPct val="80000"/>
              </a:lnSpc>
            </a:pPr>
            <a:endParaRPr lang="en-US" sz="1000">
              <a:latin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176E3A-7D4D-456F-B7A6-939046658768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228600"/>
            <a:ext cx="7772400" cy="1143000"/>
          </a:xfrm>
        </p:spPr>
        <p:txBody>
          <a:bodyPr/>
          <a:lstStyle/>
          <a:p>
            <a:r>
              <a:rPr lang="en-GB" dirty="0" smtClean="0"/>
              <a:t>Semantics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" y="1295400"/>
            <a:ext cx="9017000" cy="4800600"/>
          </a:xfrm>
        </p:spPr>
        <p:txBody>
          <a:bodyPr/>
          <a:lstStyle/>
          <a:p>
            <a:pPr>
              <a:buNone/>
            </a:pPr>
            <a:endParaRPr lang="en-GB" sz="20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evalExp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)(s) =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case s of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... standard SECD except for...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</a:t>
            </a: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(R:():s,e,App:c,d) -&gt; 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                 eval((s,e,c,d):s,e,c,d)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(I:v:s,e,App:c,d)  -&gt; 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               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(v)</a:t>
            </a:r>
          </a:p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 end</a:t>
            </a:r>
            <a:endParaRPr lang="en-GB" sz="4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4850" y="273050"/>
            <a:ext cx="7772400" cy="1143000"/>
          </a:xfrm>
        </p:spPr>
        <p:txBody>
          <a:bodyPr/>
          <a:lstStyle/>
          <a:p>
            <a:r>
              <a:rPr lang="en-GB" dirty="0" smtClean="0"/>
              <a:t>Loading and Unloading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450" y="1384300"/>
            <a:ext cx="8667750" cy="5200650"/>
          </a:xfrm>
        </p:spPr>
        <p:txBody>
          <a:bodyPr/>
          <a:lstStyle/>
          <a:p>
            <a:pPr>
              <a:buNone/>
            </a:pPr>
            <a:r>
              <a:rPr lang="en-GB" sz="2400" dirty="0" err="1" smtClean="0">
                <a:latin typeface="Courier New"/>
              </a:rPr>
              <a:t>lang</a:t>
            </a:r>
            <a:r>
              <a:rPr lang="en-GB" sz="2400" dirty="0" smtClean="0">
                <a:latin typeface="Courier New"/>
              </a:rPr>
              <a:t>(</a:t>
            </a:r>
            <a:r>
              <a:rPr lang="en-GB" sz="2400" dirty="0" err="1" smtClean="0">
                <a:latin typeface="Courier New"/>
              </a:rPr>
              <a:t>eval,load,unload</a:t>
            </a:r>
            <a:r>
              <a:rPr lang="en-GB" sz="2400" dirty="0" smtClean="0">
                <a:latin typeface="Courier New"/>
              </a:rPr>
              <a:t>):t[c]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400" dirty="0" smtClean="0">
                <a:latin typeface="Comic Sans MS" pitchFamily="66" charset="0"/>
                <a:cs typeface="Courier New" pitchFamily="49" charset="0"/>
              </a:rPr>
              <a:t>is equivalent to: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I(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newState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where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newState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unload(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termState,initialState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where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termState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startState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where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startState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load(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initialState,parse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(t)(c))</a:t>
            </a:r>
          </a:p>
          <a:p>
            <a:pPr>
              <a:buNone/>
            </a:pP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 where </a:t>
            </a:r>
            <a:r>
              <a:rPr lang="en-GB" sz="2000" dirty="0" err="1" smtClean="0">
                <a:latin typeface="Courier New" pitchFamily="49" charset="0"/>
                <a:cs typeface="Courier New" pitchFamily="49" charset="0"/>
              </a:rPr>
              <a:t>initialState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= R()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7" name="Line Callout 1 6"/>
          <p:cNvSpPr/>
          <p:nvPr/>
        </p:nvSpPr>
        <p:spPr>
          <a:xfrm>
            <a:off x="927100" y="5740400"/>
            <a:ext cx="2089150" cy="844550"/>
          </a:xfrm>
          <a:prstGeom prst="borderCallout1">
            <a:avLst>
              <a:gd name="adj1" fmla="val -22073"/>
              <a:gd name="adj2" fmla="val 53374"/>
              <a:gd name="adj3" fmla="val -88958"/>
              <a:gd name="adj4" fmla="val 97044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reify the host state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Line Callout 1 7"/>
          <p:cNvSpPr/>
          <p:nvPr/>
        </p:nvSpPr>
        <p:spPr>
          <a:xfrm>
            <a:off x="5283200" y="5384800"/>
            <a:ext cx="3016250" cy="1155700"/>
          </a:xfrm>
          <a:prstGeom prst="borderCallout1">
            <a:avLst>
              <a:gd name="adj1" fmla="val 18750"/>
              <a:gd name="adj2" fmla="val -8333"/>
              <a:gd name="adj3" fmla="val -81108"/>
              <a:gd name="adj4" fmla="val -5571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translate host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state to embedded initial state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9" name="Line Callout 1 8"/>
          <p:cNvSpPr/>
          <p:nvPr/>
        </p:nvSpPr>
        <p:spPr>
          <a:xfrm>
            <a:off x="5861050" y="2139950"/>
            <a:ext cx="2711450" cy="1066800"/>
          </a:xfrm>
          <a:prstGeom prst="borderCallout1">
            <a:avLst>
              <a:gd name="adj1" fmla="val 112895"/>
              <a:gd name="adj2" fmla="val 9911"/>
              <a:gd name="adj3" fmla="val 170182"/>
              <a:gd name="adj4" fmla="val -10173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produce embedded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terminal state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0" name="Line Callout 1 9"/>
          <p:cNvSpPr/>
          <p:nvPr/>
        </p:nvSpPr>
        <p:spPr>
          <a:xfrm>
            <a:off x="2616200" y="1917700"/>
            <a:ext cx="2978150" cy="977900"/>
          </a:xfrm>
          <a:prstGeom prst="borderCallout1">
            <a:avLst>
              <a:gd name="adj1" fmla="val 111047"/>
              <a:gd name="adj2" fmla="val 47634"/>
              <a:gd name="adj3" fmla="val 175506"/>
              <a:gd name="adj4" fmla="val -9150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translate terminal embedded to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host state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1" name="Line Callout 1 10"/>
          <p:cNvSpPr/>
          <p:nvPr/>
        </p:nvSpPr>
        <p:spPr>
          <a:xfrm>
            <a:off x="393700" y="4984750"/>
            <a:ext cx="2089150" cy="844550"/>
          </a:xfrm>
          <a:prstGeom prst="borderCallout1">
            <a:avLst>
              <a:gd name="adj1" fmla="val -22073"/>
              <a:gd name="adj2" fmla="val 53374"/>
              <a:gd name="adj3" fmla="val -184804"/>
              <a:gd name="adj4" fmla="val 19551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install the host</a:t>
            </a:r>
          </a:p>
          <a:p>
            <a:pPr algn="ctr"/>
            <a:r>
              <a:rPr lang="en-GB" sz="2000" dirty="0" smtClean="0">
                <a:solidFill>
                  <a:schemeClr val="tx1"/>
                </a:solidFill>
                <a:latin typeface="Comic Sans MS" pitchFamily="66" charset="0"/>
              </a:rPr>
              <a:t>state</a:t>
            </a:r>
            <a:endParaRPr lang="en-GB" sz="20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0400" y="184150"/>
            <a:ext cx="7772400" cy="1143000"/>
          </a:xfrm>
        </p:spPr>
        <p:txBody>
          <a:bodyPr/>
          <a:lstStyle/>
          <a:p>
            <a:r>
              <a:rPr lang="en-GB" dirty="0" smtClean="0"/>
              <a:t>mu-calculus Embedded in Itself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7050" y="1295400"/>
            <a:ext cx="8312150" cy="2667000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Mu = Y(Exp)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evalMu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= Y(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evalExp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pt-BR" sz="2800" dirty="0" smtClean="0">
                <a:latin typeface="Courier New" pitchFamily="49" charset="0"/>
                <a:cs typeface="Courier New" pitchFamily="49" charset="0"/>
              </a:rPr>
              <a:t>loadMu((s,e,c,d),x) = (s,e,x:s,d)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unloadMu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(s,_) = s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muL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evalMu,loadMu,unloadMu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endParaRPr lang="en-GB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050" y="4540250"/>
            <a:ext cx="47933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fun(x)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muL:Mu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[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fun(y)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muL:Mu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[x + y]]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5950" y="228600"/>
            <a:ext cx="7772400" cy="1143000"/>
          </a:xfrm>
        </p:spPr>
        <p:txBody>
          <a:bodyPr/>
          <a:lstStyle/>
          <a:p>
            <a:r>
              <a:rPr lang="en-GB" dirty="0" smtClean="0"/>
              <a:t>Let Binding: Semantics</a:t>
            </a: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82600" y="1250950"/>
            <a:ext cx="6934200" cy="1689100"/>
          </a:xfrm>
        </p:spPr>
        <p:txBody>
          <a:bodyPr/>
          <a:lstStyle/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type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LetExp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(T) = 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Let(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String,Let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(T),Let(T)) 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| Exp(T)</a:t>
            </a:r>
          </a:p>
          <a:p>
            <a:pPr>
              <a:buNone/>
            </a:pP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type Let = Y(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LetExp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)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en-GB" sz="2000" dirty="0" smtClean="0">
                <a:latin typeface="Courier New" pitchFamily="49" charset="0"/>
                <a:cs typeface="Courier New" pitchFamily="49" charset="0"/>
              </a:rPr>
            </a:b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GB" sz="2800" dirty="0" smtClean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7050" y="3251200"/>
            <a:ext cx="645240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None/>
            </a:pP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evalLetExp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)(s) =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case s of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s,e,Let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n,x,b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c,d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 -&gt; 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s,e,x:Let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n,b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):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c,d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(v:s,e,Let(n,b):c,d) -&gt; </a:t>
            </a:r>
          </a:p>
          <a:p>
            <a:pPr>
              <a:buNone/>
            </a:pPr>
            <a:r>
              <a:rPr lang="pt-BR" dirty="0" smtClean="0">
                <a:latin typeface="Courier New" pitchFamily="49" charset="0"/>
                <a:cs typeface="Courier New" pitchFamily="49" charset="0"/>
              </a:rPr>
              <a:t>    eval([],e[n-&gt;v],[b],(s,e,c,d))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 else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evalExp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eval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)(s)</a:t>
            </a:r>
          </a:p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 end</a:t>
            </a:r>
          </a:p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7050" y="273050"/>
            <a:ext cx="7886700" cy="1143000"/>
          </a:xfrm>
        </p:spPr>
        <p:txBody>
          <a:bodyPr/>
          <a:lstStyle/>
          <a:p>
            <a:r>
              <a:rPr lang="en-GB" dirty="0" smtClean="0"/>
              <a:t>Let-Binding: Language Definition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0400" y="1473200"/>
            <a:ext cx="7772400" cy="2667000"/>
          </a:xfrm>
        </p:spPr>
        <p:txBody>
          <a:bodyPr/>
          <a:lstStyle/>
          <a:p>
            <a:pPr>
              <a:buNone/>
            </a:pP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type Let = Y(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LetExp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evalLet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= Y(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evalLetExp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loadLet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((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s,e,c,d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),x) = 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s,e,x:c,d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unoadLet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(s,_) = s</a:t>
            </a:r>
          </a:p>
          <a:p>
            <a:pPr>
              <a:buNone/>
            </a:pP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letL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 = (</a:t>
            </a:r>
            <a:r>
              <a:rPr lang="en-GB" sz="2800" dirty="0" err="1" smtClean="0">
                <a:latin typeface="Courier New" pitchFamily="49" charset="0"/>
                <a:cs typeface="Courier New" pitchFamily="49" charset="0"/>
              </a:rPr>
              <a:t>evalLet,loadLet,unloadLet</a:t>
            </a:r>
            <a:r>
              <a:rPr lang="en-GB" sz="2800" dirty="0" smtClean="0">
                <a:latin typeface="Courier New" pitchFamily="49" charset="0"/>
                <a:cs typeface="Courier New" pitchFamily="49" charset="0"/>
              </a:rPr>
              <a:t>)</a:t>
            </a:r>
          </a:p>
          <a:p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749300" y="4584700"/>
            <a:ext cx="706755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fun(x) </a:t>
            </a:r>
          </a:p>
          <a:p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lang letL:Let[</a:t>
            </a:r>
          </a:p>
          <a:p>
            <a:r>
              <a:rPr lang="da-DK" sz="2800" dirty="0" smtClean="0">
                <a:latin typeface="Courier New" pitchFamily="49" charset="0"/>
                <a:cs typeface="Courier New" pitchFamily="49" charset="0"/>
              </a:rPr>
              <a:t>    let y = x + 1 in y 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660400" y="317500"/>
            <a:ext cx="7772400" cy="819150"/>
          </a:xfrm>
        </p:spPr>
        <p:txBody>
          <a:bodyPr/>
          <a:lstStyle/>
          <a:p>
            <a:r>
              <a:rPr lang="en-GB" dirty="0" smtClean="0"/>
              <a:t>Other Examples</a:t>
            </a:r>
            <a:endParaRPr lang="en-US" dirty="0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7050" y="1250950"/>
            <a:ext cx="7772400" cy="2355850"/>
          </a:xfrm>
        </p:spPr>
        <p:txBody>
          <a:bodyPr/>
          <a:lstStyle/>
          <a:p>
            <a:pPr>
              <a:buNone/>
            </a:pP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letL:Let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[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let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mkArray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= 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  fun(limit) 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arrayL:Array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[ 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          0 .. limit ]</a:t>
            </a:r>
            <a:br>
              <a:rPr lang="en-GB" sz="2400" dirty="0" smtClean="0">
                <a:latin typeface="Courier New" pitchFamily="49" charset="0"/>
                <a:cs typeface="Courier New" pitchFamily="49" charset="0"/>
              </a:rPr>
            </a:b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in </a:t>
            </a:r>
            <a:r>
              <a:rPr lang="en-GB" sz="2400" dirty="0" err="1" smtClean="0">
                <a:latin typeface="Courier New" pitchFamily="49" charset="0"/>
                <a:cs typeface="Courier New" pitchFamily="49" charset="0"/>
              </a:rPr>
              <a:t>mkArray</a:t>
            </a:r>
            <a:r>
              <a:rPr lang="en-GB" sz="2400" dirty="0" smtClean="0">
                <a:latin typeface="Courier New" pitchFamily="49" charset="0"/>
                <a:cs typeface="Courier New" pitchFamily="49" charset="0"/>
              </a:rPr>
              <a:t>(100)]</a:t>
            </a:r>
          </a:p>
          <a:p>
            <a:pPr>
              <a:buNone/>
            </a:pPr>
            <a:endParaRPr lang="en-GB" sz="2400" dirty="0" smtClean="0">
              <a:latin typeface="Courier New" pitchFamily="49" charset="0"/>
              <a:cs typeface="Courier New" pitchFamily="49" charset="0"/>
            </a:endParaRPr>
          </a:p>
          <a:p>
            <a:pPr>
              <a:buNone/>
            </a:pPr>
            <a:endParaRPr lang="en-US" sz="24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571500" y="4140200"/>
            <a:ext cx="724535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letL:Let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[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let x = ... 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in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abortL:Abort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[ 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stop if(x &gt; 100) ]]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Review and Further </a:t>
            </a:r>
            <a:r>
              <a:rPr lang="en-GB" dirty="0"/>
              <a:t>Work</a:t>
            </a:r>
            <a:endParaRPr lang="en-US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mu-Calculus for semantic analysis of language embedding.</a:t>
            </a:r>
          </a:p>
          <a:p>
            <a:r>
              <a:rPr lang="en-GB" dirty="0" smtClean="0"/>
              <a:t>Further work:</a:t>
            </a:r>
          </a:p>
          <a:p>
            <a:pPr lvl="1"/>
            <a:r>
              <a:rPr lang="en-GB" dirty="0" smtClean="0"/>
              <a:t>Parsing</a:t>
            </a:r>
          </a:p>
          <a:p>
            <a:pPr lvl="1"/>
            <a:r>
              <a:rPr lang="en-GB" dirty="0" smtClean="0"/>
              <a:t>Static Analysis</a:t>
            </a:r>
          </a:p>
          <a:p>
            <a:pPr lvl="1"/>
            <a:r>
              <a:rPr lang="en-GB" dirty="0" smtClean="0"/>
              <a:t>Logic for combining language components</a:t>
            </a:r>
          </a:p>
          <a:p>
            <a:pPr lvl="1"/>
            <a:r>
              <a:rPr lang="en-GB" dirty="0" smtClean="0"/>
              <a:t>Practical considerations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Overview</a:t>
            </a: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Language Factories and DSLs</a:t>
            </a:r>
          </a:p>
          <a:p>
            <a:r>
              <a:rPr lang="en-GB" dirty="0"/>
              <a:t>An example and some properties</a:t>
            </a:r>
          </a:p>
          <a:p>
            <a:r>
              <a:rPr lang="en-GB" dirty="0"/>
              <a:t>A language model for DSLs</a:t>
            </a:r>
          </a:p>
          <a:p>
            <a:r>
              <a:rPr lang="en-GB" dirty="0" smtClean="0"/>
              <a:t>The </a:t>
            </a:r>
            <a:r>
              <a:rPr lang="en-GB" dirty="0"/>
              <a:t>mu-calculus for DSLs</a:t>
            </a:r>
          </a:p>
          <a:p>
            <a:r>
              <a:rPr lang="en-GB" dirty="0" smtClean="0"/>
              <a:t>Some examples</a:t>
            </a:r>
            <a:endParaRPr lang="en-GB" dirty="0"/>
          </a:p>
          <a:p>
            <a:r>
              <a:rPr lang="en-GB" dirty="0"/>
              <a:t>Further work.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Language Factories</a:t>
            </a: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ctr">
              <a:buNone/>
            </a:pPr>
            <a:endParaRPr lang="en-GB" i="1" dirty="0" smtClean="0"/>
          </a:p>
          <a:p>
            <a:pPr algn="ctr">
              <a:buNone/>
            </a:pPr>
            <a:r>
              <a:rPr lang="en-GB" i="1" dirty="0" smtClean="0"/>
              <a:t>The ability to construct new languages by combining precisely defined, reusable, language components and templates.</a:t>
            </a:r>
            <a:endParaRPr lang="en-GB" dirty="0" smtClean="0"/>
          </a:p>
          <a:p>
            <a:pPr>
              <a:buFontTx/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2910" y="285728"/>
            <a:ext cx="7772400" cy="1143000"/>
          </a:xfrm>
        </p:spPr>
        <p:txBody>
          <a:bodyPr/>
          <a:lstStyle/>
          <a:p>
            <a:r>
              <a:rPr lang="en-GB" dirty="0" smtClean="0"/>
              <a:t>Language Component</a:t>
            </a:r>
            <a:endParaRPr lang="en-GB" dirty="0"/>
          </a:p>
        </p:txBody>
      </p:sp>
      <p:sp>
        <p:nvSpPr>
          <p:cNvPr id="4" name="TextBox 3"/>
          <p:cNvSpPr txBox="1"/>
          <p:nvPr/>
        </p:nvSpPr>
        <p:spPr>
          <a:xfrm>
            <a:off x="6858016" y="1752889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357950" y="275302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5786446" y="3824591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6858016" y="375315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D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7429520" y="2681583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cxnSp>
        <p:nvCxnSpPr>
          <p:cNvPr id="10" name="Straight Arrow Connector 9"/>
          <p:cNvCxnSpPr>
            <a:stCxn id="4" idx="2"/>
            <a:endCxn id="5" idx="0"/>
          </p:cNvCxnSpPr>
          <p:nvPr/>
        </p:nvCxnSpPr>
        <p:spPr>
          <a:xfrm rot="5400000">
            <a:off x="6538084" y="2229346"/>
            <a:ext cx="538467" cy="508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2"/>
            <a:endCxn id="6" idx="0"/>
          </p:cNvCxnSpPr>
          <p:nvPr/>
        </p:nvCxnSpPr>
        <p:spPr>
          <a:xfrm rot="5400000">
            <a:off x="5962171" y="3233886"/>
            <a:ext cx="609905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5" idx="2"/>
            <a:endCxn id="7" idx="0"/>
          </p:cNvCxnSpPr>
          <p:nvPr/>
        </p:nvCxnSpPr>
        <p:spPr>
          <a:xfrm rot="16200000" flipH="1">
            <a:off x="6538083" y="3229477"/>
            <a:ext cx="538467" cy="50888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4" idx="2"/>
            <a:endCxn id="8" idx="0"/>
          </p:cNvCxnSpPr>
          <p:nvPr/>
        </p:nvCxnSpPr>
        <p:spPr>
          <a:xfrm rot="16200000" flipH="1">
            <a:off x="7105179" y="2171132"/>
            <a:ext cx="467029" cy="55387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500298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29" name="TextBox 28"/>
          <p:cNvSpPr txBox="1"/>
          <p:nvPr/>
        </p:nvSpPr>
        <p:spPr>
          <a:xfrm>
            <a:off x="3428992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1" name="Straight Arrow Connector 30"/>
          <p:cNvCxnSpPr>
            <a:stCxn id="27" idx="3"/>
            <a:endCxn id="29" idx="1"/>
          </p:cNvCxnSpPr>
          <p:nvPr/>
        </p:nvCxnSpPr>
        <p:spPr>
          <a:xfrm>
            <a:off x="2857488" y="56270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214810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3" name="Straight Arrow Connector 32"/>
          <p:cNvCxnSpPr>
            <a:stCxn id="29" idx="3"/>
            <a:endCxn id="32" idx="1"/>
          </p:cNvCxnSpPr>
          <p:nvPr/>
        </p:nvCxnSpPr>
        <p:spPr>
          <a:xfrm>
            <a:off x="3786182" y="5627060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43504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7" name="Straight Arrow Connector 36"/>
          <p:cNvCxnSpPr>
            <a:stCxn id="32" idx="3"/>
            <a:endCxn id="36" idx="1"/>
          </p:cNvCxnSpPr>
          <p:nvPr/>
        </p:nvCxnSpPr>
        <p:spPr>
          <a:xfrm>
            <a:off x="4572000" y="5627060"/>
            <a:ext cx="57150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36" idx="3"/>
            <a:endCxn id="45" idx="1"/>
          </p:cNvCxnSpPr>
          <p:nvPr/>
        </p:nvCxnSpPr>
        <p:spPr>
          <a:xfrm>
            <a:off x="5500694" y="5627060"/>
            <a:ext cx="50006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00760" y="5396227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49" name="TextBox 48"/>
          <p:cNvSpPr txBox="1"/>
          <p:nvPr/>
        </p:nvSpPr>
        <p:spPr>
          <a:xfrm>
            <a:off x="5214942" y="4572008"/>
            <a:ext cx="27811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Abstract Syntax Tree</a:t>
            </a:r>
            <a:endParaRPr lang="en-GB" dirty="0"/>
          </a:p>
        </p:txBody>
      </p:sp>
      <p:sp>
        <p:nvSpPr>
          <p:cNvPr id="50" name="TextBox 49"/>
          <p:cNvSpPr txBox="1"/>
          <p:nvPr/>
        </p:nvSpPr>
        <p:spPr>
          <a:xfrm>
            <a:off x="3214678" y="6072206"/>
            <a:ext cx="2189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Execution Trace</a:t>
            </a:r>
            <a:endParaRPr lang="en-GB" dirty="0"/>
          </a:p>
        </p:txBody>
      </p:sp>
      <p:sp>
        <p:nvSpPr>
          <p:cNvPr id="51" name="TextBox 50"/>
          <p:cNvSpPr txBox="1"/>
          <p:nvPr/>
        </p:nvSpPr>
        <p:spPr>
          <a:xfrm>
            <a:off x="1428728" y="1643050"/>
            <a:ext cx="18437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program A</a:t>
            </a:r>
          </a:p>
          <a:p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block B</a:t>
            </a:r>
          </a:p>
          <a:p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  do C</a:t>
            </a:r>
          </a:p>
          <a:p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  do D</a:t>
            </a:r>
          </a:p>
          <a:p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end</a:t>
            </a:r>
          </a:p>
          <a:p>
            <a:r>
              <a:rPr lang="en-GB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do E</a:t>
            </a:r>
          </a:p>
          <a:p>
            <a:r>
              <a:rPr lang="en-GB" dirty="0" smtClean="0">
                <a:latin typeface="Courier New" pitchFamily="49" charset="0"/>
                <a:cs typeface="Courier New" pitchFamily="49" charset="0"/>
              </a:rPr>
              <a:t>end</a:t>
            </a:r>
            <a:endParaRPr lang="en-GB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52" name="Notched Right Arrow 51"/>
          <p:cNvSpPr/>
          <p:nvPr/>
        </p:nvSpPr>
        <p:spPr>
          <a:xfrm>
            <a:off x="3879344" y="2714620"/>
            <a:ext cx="1407036" cy="857256"/>
          </a:xfrm>
          <a:prstGeom prst="notch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parse</a:t>
            </a:r>
            <a:endParaRPr lang="en-GB" dirty="0"/>
          </a:p>
        </p:txBody>
      </p:sp>
      <p:sp>
        <p:nvSpPr>
          <p:cNvPr id="53" name="Rectangle 52"/>
          <p:cNvSpPr/>
          <p:nvPr/>
        </p:nvSpPr>
        <p:spPr>
          <a:xfrm>
            <a:off x="1357290" y="1643050"/>
            <a:ext cx="2000264" cy="2714644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Rectangle 53"/>
          <p:cNvSpPr/>
          <p:nvPr/>
        </p:nvSpPr>
        <p:spPr>
          <a:xfrm>
            <a:off x="1714480" y="2071678"/>
            <a:ext cx="1428760" cy="178595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6" name="Rectangle 55"/>
          <p:cNvSpPr/>
          <p:nvPr/>
        </p:nvSpPr>
        <p:spPr>
          <a:xfrm>
            <a:off x="2071670" y="2428868"/>
            <a:ext cx="928694" cy="35719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7" name="Rectangle 56"/>
          <p:cNvSpPr/>
          <p:nvPr/>
        </p:nvSpPr>
        <p:spPr>
          <a:xfrm>
            <a:off x="2071670" y="2786058"/>
            <a:ext cx="928694" cy="35719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1714480" y="3500438"/>
            <a:ext cx="928694" cy="357190"/>
          </a:xfrm>
          <a:prstGeom prst="rect">
            <a:avLst/>
          </a:prstGeom>
          <a:noFill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Slide Number Placeholder 2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5" presetClass="emph" presetSubtype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21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2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5" presetClass="emph" presetSubtype="5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8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9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40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5" presetClass="emph" presetSubtype="5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6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7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8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mph" presetSubtype="0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1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2" dur="indefinite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5" presetClass="emph" presetSubtype="5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74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5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6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1" build="allAtOnce"/>
      <p:bldP spid="5" grpId="1" build="allAtOnce"/>
      <p:bldP spid="6" grpId="1"/>
      <p:bldP spid="6" grpId="2"/>
      <p:bldP spid="7" grpId="1"/>
      <p:bldP spid="7" grpId="2"/>
      <p:bldP spid="8" grpId="1"/>
      <p:bldP spid="53" grpId="0" animBg="1"/>
      <p:bldP spid="53" grpId="1" animBg="1"/>
      <p:bldP spid="54" grpId="0" animBg="1"/>
      <p:bldP spid="54" grpId="1" animBg="1"/>
      <p:bldP spid="56" grpId="0" animBg="1"/>
      <p:bldP spid="56" grpId="1" animBg="1"/>
      <p:bldP spid="57" grpId="0" animBg="1"/>
      <p:bldP spid="57" grpId="1" animBg="1"/>
      <p:bldP spid="5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604822"/>
          </a:xfrm>
        </p:spPr>
        <p:txBody>
          <a:bodyPr/>
          <a:lstStyle/>
          <a:p>
            <a:r>
              <a:rPr lang="en-GB" dirty="0" smtClean="0"/>
              <a:t>Problem Addressed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809506" y="1800043"/>
            <a:ext cx="2428892" cy="2214578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1095258" y="2943051"/>
            <a:ext cx="914400" cy="914400"/>
          </a:xfrm>
          <a:prstGeom prst="rect">
            <a:avLst/>
          </a:prstGeom>
          <a:solidFill>
            <a:srgbClr val="FFFF00"/>
          </a:solidFill>
          <a:effectLst>
            <a:innerShdw blurRad="63500" dist="50800" dir="81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1238134" y="4300373"/>
            <a:ext cx="1619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Parametric</a:t>
            </a:r>
          </a:p>
          <a:p>
            <a:pPr algn="ctr"/>
            <a:r>
              <a:rPr lang="en-GB" dirty="0" smtClean="0"/>
              <a:t>Language </a:t>
            </a:r>
          </a:p>
          <a:p>
            <a:pPr algn="ctr"/>
            <a:r>
              <a:rPr lang="en-GB" dirty="0" smtClean="0"/>
              <a:t>Component</a:t>
            </a:r>
          </a:p>
        </p:txBody>
      </p:sp>
      <p:sp>
        <p:nvSpPr>
          <p:cNvPr id="7" name="Rectangle 6"/>
          <p:cNvSpPr/>
          <p:nvPr/>
        </p:nvSpPr>
        <p:spPr>
          <a:xfrm>
            <a:off x="5024348" y="2371547"/>
            <a:ext cx="914400" cy="914400"/>
          </a:xfrm>
          <a:prstGeom prst="rect">
            <a:avLst/>
          </a:prstGeom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xtBox 7"/>
          <p:cNvSpPr txBox="1"/>
          <p:nvPr/>
        </p:nvSpPr>
        <p:spPr>
          <a:xfrm>
            <a:off x="4667158" y="3514555"/>
            <a:ext cx="16193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 smtClean="0"/>
              <a:t>Reusable</a:t>
            </a:r>
          </a:p>
          <a:p>
            <a:pPr algn="ctr"/>
            <a:r>
              <a:rPr lang="en-GB" dirty="0" smtClean="0"/>
              <a:t>Language </a:t>
            </a:r>
          </a:p>
          <a:p>
            <a:pPr algn="ctr"/>
            <a:r>
              <a:rPr lang="en-GB" dirty="0" smtClean="0"/>
              <a:t>Component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428992" y="5072074"/>
            <a:ext cx="5646097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Questions: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how can syntax be merged?</a:t>
            </a:r>
          </a:p>
          <a:p>
            <a:pPr>
              <a:buFont typeface="Arial" pitchFamily="34" charset="0"/>
              <a:buChar char="•"/>
            </a:pPr>
            <a:r>
              <a:rPr lang="en-GB" dirty="0">
                <a:latin typeface="Comic Sans MS" pitchFamily="66" charset="0"/>
              </a:rPr>
              <a:t> </a:t>
            </a:r>
            <a:r>
              <a:rPr lang="en-GB" dirty="0" smtClean="0">
                <a:latin typeface="Comic Sans MS" pitchFamily="66" charset="0"/>
              </a:rPr>
              <a:t>how can semantics be merged?</a:t>
            </a:r>
          </a:p>
          <a:p>
            <a:pPr>
              <a:buFont typeface="Arial" pitchFamily="34" charset="0"/>
              <a:buChar char="•"/>
            </a:pPr>
            <a:r>
              <a:rPr lang="en-GB" dirty="0" smtClean="0">
                <a:latin typeface="Comic Sans MS" pitchFamily="66" charset="0"/>
              </a:rPr>
              <a:t> how can we specify the combination?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2.31214E-6 L -0.42691 0.08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4" y="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An Application of DSLs</a:t>
            </a: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20" y="1981200"/>
            <a:ext cx="8643998" cy="4733948"/>
          </a:xfrm>
        </p:spPr>
        <p:txBody>
          <a:bodyPr/>
          <a:lstStyle/>
          <a:p>
            <a:pPr>
              <a:buNone/>
            </a:pP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let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results = 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</a:t>
            </a:r>
            <a:r>
              <a:rPr lang="en-GB" sz="20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sql:SQL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</a:p>
          <a:p>
            <a:pPr>
              <a:buNone/>
            </a:pPr>
            <a:r>
              <a:rPr lang="en-GB" sz="2000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smtClean="0"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select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name,age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from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Customer </a:t>
            </a:r>
            <a:r>
              <a:rPr lang="en-GB" sz="2000" b="1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where 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age 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&gt; 18]</a:t>
            </a:r>
          </a:p>
          <a:p>
            <a:pPr>
              <a:buNone/>
            </a:pP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sz="2000" dirty="0" smtClean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html:HTML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[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&lt;TABLE&gt;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</a:t>
            </a: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name,age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</a:t>
            </a: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results </a:t>
            </a:r>
            <a:r>
              <a:rPr lang="en-GB" sz="20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do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&lt;TR&gt;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&lt;TD&gt; name &lt;/TD&gt;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  &lt;TD&gt; age  &lt;/TD&gt;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    &lt;/TR&gt;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 &lt;/TABLE&gt;</a:t>
            </a:r>
          </a:p>
          <a:p>
            <a:pPr>
              <a:buNone/>
            </a:pPr>
            <a:r>
              <a:rPr lang="en-GB" sz="2000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14480" y="357166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1357298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B</a:t>
            </a:r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482600" y="2540000"/>
            <a:ext cx="3898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C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285984" y="1285860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E</a:t>
            </a:r>
            <a:endParaRPr lang="en-GB" dirty="0"/>
          </a:p>
        </p:txBody>
      </p:sp>
      <p:cxnSp>
        <p:nvCxnSpPr>
          <p:cNvPr id="9" name="Straight Arrow Connector 8"/>
          <p:cNvCxnSpPr>
            <a:stCxn id="4" idx="2"/>
            <a:endCxn id="5" idx="0"/>
          </p:cNvCxnSpPr>
          <p:nvPr/>
        </p:nvCxnSpPr>
        <p:spPr>
          <a:xfrm rot="5400000">
            <a:off x="1394548" y="833623"/>
            <a:ext cx="538467" cy="50888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5" idx="2"/>
            <a:endCxn id="6" idx="0"/>
          </p:cNvCxnSpPr>
          <p:nvPr/>
        </p:nvCxnSpPr>
        <p:spPr>
          <a:xfrm rot="5400000">
            <a:off x="682914" y="1813574"/>
            <a:ext cx="721037" cy="7318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5" idx="2"/>
            <a:endCxn id="53" idx="0"/>
          </p:cNvCxnSpPr>
          <p:nvPr/>
        </p:nvCxnSpPr>
        <p:spPr>
          <a:xfrm rot="16200000" flipH="1">
            <a:off x="1407776" y="1820525"/>
            <a:ext cx="765487" cy="76236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4" idx="2"/>
            <a:endCxn id="8" idx="0"/>
          </p:cNvCxnSpPr>
          <p:nvPr/>
        </p:nvCxnSpPr>
        <p:spPr>
          <a:xfrm rot="16200000" flipH="1">
            <a:off x="1961643" y="775409"/>
            <a:ext cx="467029" cy="55387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176470" y="2806700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V</a:t>
            </a:r>
            <a:endParaRPr lang="en-GB" sz="1800" dirty="0"/>
          </a:p>
        </p:txBody>
      </p:sp>
      <p:sp>
        <p:nvSpPr>
          <p:cNvPr id="15" name="TextBox 14"/>
          <p:cNvSpPr txBox="1"/>
          <p:nvPr/>
        </p:nvSpPr>
        <p:spPr>
          <a:xfrm>
            <a:off x="1676404" y="3806832"/>
            <a:ext cx="402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W</a:t>
            </a:r>
            <a:endParaRPr lang="en-GB" sz="1800" dirty="0"/>
          </a:p>
        </p:txBody>
      </p:sp>
      <p:sp>
        <p:nvSpPr>
          <p:cNvPr id="16" name="TextBox 15"/>
          <p:cNvSpPr txBox="1"/>
          <p:nvPr/>
        </p:nvSpPr>
        <p:spPr>
          <a:xfrm>
            <a:off x="1104900" y="4878402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X</a:t>
            </a:r>
            <a:endParaRPr lang="en-GB" sz="1800" dirty="0"/>
          </a:p>
        </p:txBody>
      </p:sp>
      <p:sp>
        <p:nvSpPr>
          <p:cNvPr id="17" name="TextBox 16"/>
          <p:cNvSpPr txBox="1"/>
          <p:nvPr/>
        </p:nvSpPr>
        <p:spPr>
          <a:xfrm>
            <a:off x="2176470" y="4806964"/>
            <a:ext cx="351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Y</a:t>
            </a:r>
            <a:endParaRPr lang="en-GB" sz="1800" dirty="0"/>
          </a:p>
        </p:txBody>
      </p:sp>
      <p:sp>
        <p:nvSpPr>
          <p:cNvPr id="18" name="TextBox 17"/>
          <p:cNvSpPr txBox="1"/>
          <p:nvPr/>
        </p:nvSpPr>
        <p:spPr>
          <a:xfrm>
            <a:off x="2747974" y="3735394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800" dirty="0" smtClean="0"/>
              <a:t>Z</a:t>
            </a:r>
            <a:endParaRPr lang="en-GB" sz="1800" dirty="0"/>
          </a:p>
        </p:txBody>
      </p:sp>
      <p:cxnSp>
        <p:nvCxnSpPr>
          <p:cNvPr id="19" name="Straight Arrow Connector 18"/>
          <p:cNvCxnSpPr>
            <a:stCxn id="14" idx="2"/>
            <a:endCxn id="15" idx="0"/>
          </p:cNvCxnSpPr>
          <p:nvPr/>
        </p:nvCxnSpPr>
        <p:spPr>
          <a:xfrm rot="5400000">
            <a:off x="1799550" y="3254223"/>
            <a:ext cx="630800" cy="4744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5" idx="2"/>
            <a:endCxn id="16" idx="0"/>
          </p:cNvCxnSpPr>
          <p:nvPr/>
        </p:nvCxnSpPr>
        <p:spPr>
          <a:xfrm rot="5400000">
            <a:off x="1228046" y="4228707"/>
            <a:ext cx="702238" cy="59715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15" idx="2"/>
            <a:endCxn id="17" idx="0"/>
          </p:cNvCxnSpPr>
          <p:nvPr/>
        </p:nvCxnSpPr>
        <p:spPr>
          <a:xfrm rot="16200000" flipH="1">
            <a:off x="1799550" y="4254355"/>
            <a:ext cx="630800" cy="47441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4" idx="2"/>
            <a:endCxn id="18" idx="0"/>
          </p:cNvCxnSpPr>
          <p:nvPr/>
        </p:nvCxnSpPr>
        <p:spPr>
          <a:xfrm rot="16200000" flipH="1">
            <a:off x="2351818" y="3176373"/>
            <a:ext cx="559362" cy="5586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794000" y="209550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34" name="TextBox 33"/>
          <p:cNvSpPr txBox="1"/>
          <p:nvPr/>
        </p:nvSpPr>
        <p:spPr>
          <a:xfrm>
            <a:off x="3460750" y="209550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5" name="Straight Arrow Connector 34"/>
          <p:cNvCxnSpPr>
            <a:stCxn id="33" idx="3"/>
            <a:endCxn id="34" idx="1"/>
          </p:cNvCxnSpPr>
          <p:nvPr/>
        </p:nvCxnSpPr>
        <p:spPr>
          <a:xfrm>
            <a:off x="3151190" y="2326333"/>
            <a:ext cx="3095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216400" y="209550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7" name="Straight Arrow Connector 36"/>
          <p:cNvCxnSpPr>
            <a:stCxn id="34" idx="3"/>
            <a:endCxn id="36" idx="1"/>
          </p:cNvCxnSpPr>
          <p:nvPr/>
        </p:nvCxnSpPr>
        <p:spPr>
          <a:xfrm>
            <a:off x="3817940" y="2326333"/>
            <a:ext cx="3984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4881560" y="2095500"/>
            <a:ext cx="320676" cy="468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39" name="Straight Arrow Connector 38"/>
          <p:cNvCxnSpPr>
            <a:stCxn id="36" idx="3"/>
            <a:endCxn id="38" idx="1"/>
          </p:cNvCxnSpPr>
          <p:nvPr/>
        </p:nvCxnSpPr>
        <p:spPr>
          <a:xfrm>
            <a:off x="4573590" y="2326333"/>
            <a:ext cx="307970" cy="332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>
            <a:stCxn id="83" idx="3"/>
            <a:endCxn id="41" idx="1"/>
          </p:cNvCxnSpPr>
          <p:nvPr/>
        </p:nvCxnSpPr>
        <p:spPr>
          <a:xfrm>
            <a:off x="8039100" y="2326333"/>
            <a:ext cx="30956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348660" y="209550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sp>
        <p:nvSpPr>
          <p:cNvPr id="43" name="TextBox 42"/>
          <p:cNvSpPr txBox="1"/>
          <p:nvPr/>
        </p:nvSpPr>
        <p:spPr>
          <a:xfrm flipH="1">
            <a:off x="4927600" y="4273550"/>
            <a:ext cx="276226" cy="4730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ymbol" pitchFamily="18" charset="2"/>
              </a:rPr>
              <a:t>w</a:t>
            </a:r>
            <a:endParaRPr lang="en-GB" dirty="0">
              <a:latin typeface="Symbol" pitchFamily="18" charset="2"/>
            </a:endParaRPr>
          </a:p>
        </p:txBody>
      </p:sp>
      <p:cxnSp>
        <p:nvCxnSpPr>
          <p:cNvPr id="45" name="Straight Arrow Connector 44"/>
          <p:cNvCxnSpPr>
            <a:stCxn id="38" idx="2"/>
            <a:endCxn id="43" idx="0"/>
          </p:cNvCxnSpPr>
          <p:nvPr/>
        </p:nvCxnSpPr>
        <p:spPr>
          <a:xfrm rot="16200000" flipH="1">
            <a:off x="4198941" y="3406778"/>
            <a:ext cx="1709728" cy="238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TextBox 49"/>
          <p:cNvSpPr txBox="1"/>
          <p:nvPr/>
        </p:nvSpPr>
        <p:spPr>
          <a:xfrm flipH="1">
            <a:off x="5638800" y="42735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ymbol" pitchFamily="18" charset="2"/>
              </a:rPr>
              <a:t>w</a:t>
            </a:r>
            <a:endParaRPr lang="en-GB" dirty="0">
              <a:latin typeface="Symbol" pitchFamily="18" charset="2"/>
            </a:endParaRPr>
          </a:p>
        </p:txBody>
      </p:sp>
      <p:cxnSp>
        <p:nvCxnSpPr>
          <p:cNvPr id="52" name="Straight Arrow Connector 51"/>
          <p:cNvCxnSpPr>
            <a:stCxn id="43" idx="1"/>
            <a:endCxn id="50" idx="3"/>
          </p:cNvCxnSpPr>
          <p:nvPr/>
        </p:nvCxnSpPr>
        <p:spPr>
          <a:xfrm flipV="1">
            <a:off x="5203826" y="4504383"/>
            <a:ext cx="434974" cy="57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 flipH="1">
            <a:off x="6394450" y="42735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ymbol" pitchFamily="18" charset="2"/>
              </a:rPr>
              <a:t>w</a:t>
            </a:r>
            <a:endParaRPr lang="en-GB" dirty="0">
              <a:latin typeface="Symbol" pitchFamily="18" charset="2"/>
            </a:endParaRPr>
          </a:p>
        </p:txBody>
      </p:sp>
      <p:cxnSp>
        <p:nvCxnSpPr>
          <p:cNvPr id="75" name="Straight Arrow Connector 74"/>
          <p:cNvCxnSpPr>
            <a:stCxn id="50" idx="1"/>
            <a:endCxn id="73" idx="3"/>
          </p:cNvCxnSpPr>
          <p:nvPr/>
        </p:nvCxnSpPr>
        <p:spPr>
          <a:xfrm>
            <a:off x="5924552" y="4504383"/>
            <a:ext cx="46989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 flipH="1">
            <a:off x="7105650" y="42735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ymbol" pitchFamily="18" charset="2"/>
              </a:rPr>
              <a:t>w</a:t>
            </a:r>
            <a:endParaRPr lang="en-GB" dirty="0">
              <a:latin typeface="Symbol" pitchFamily="18" charset="2"/>
            </a:endParaRPr>
          </a:p>
        </p:txBody>
      </p:sp>
      <p:cxnSp>
        <p:nvCxnSpPr>
          <p:cNvPr id="78" name="Straight Arrow Connector 77"/>
          <p:cNvCxnSpPr>
            <a:stCxn id="73" idx="1"/>
            <a:endCxn id="76" idx="3"/>
          </p:cNvCxnSpPr>
          <p:nvPr/>
        </p:nvCxnSpPr>
        <p:spPr>
          <a:xfrm>
            <a:off x="6680202" y="4504383"/>
            <a:ext cx="42544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TextBox 78"/>
          <p:cNvSpPr txBox="1"/>
          <p:nvPr/>
        </p:nvSpPr>
        <p:spPr>
          <a:xfrm flipH="1">
            <a:off x="7726360" y="4273550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Symbol" pitchFamily="18" charset="2"/>
              </a:rPr>
              <a:t>w</a:t>
            </a:r>
            <a:endParaRPr lang="en-GB" dirty="0">
              <a:latin typeface="Symbol" pitchFamily="18" charset="2"/>
            </a:endParaRPr>
          </a:p>
        </p:txBody>
      </p:sp>
      <p:cxnSp>
        <p:nvCxnSpPr>
          <p:cNvPr id="81" name="Straight Arrow Connector 80"/>
          <p:cNvCxnSpPr>
            <a:stCxn id="76" idx="1"/>
            <a:endCxn id="79" idx="3"/>
          </p:cNvCxnSpPr>
          <p:nvPr/>
        </p:nvCxnSpPr>
        <p:spPr>
          <a:xfrm>
            <a:off x="7391402" y="4504383"/>
            <a:ext cx="33495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7681910" y="2095500"/>
            <a:ext cx="3571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</a:t>
            </a:r>
            <a:endParaRPr lang="en-GB" dirty="0"/>
          </a:p>
        </p:txBody>
      </p:sp>
      <p:cxnSp>
        <p:nvCxnSpPr>
          <p:cNvPr id="86" name="Straight Arrow Connector 85"/>
          <p:cNvCxnSpPr>
            <a:stCxn id="79" idx="0"/>
            <a:endCxn id="83" idx="2"/>
          </p:cNvCxnSpPr>
          <p:nvPr/>
        </p:nvCxnSpPr>
        <p:spPr>
          <a:xfrm rot="16200000" flipV="1">
            <a:off x="7006679" y="3410992"/>
            <a:ext cx="1716385" cy="873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8" name="TextBox 117"/>
          <p:cNvSpPr txBox="1"/>
          <p:nvPr/>
        </p:nvSpPr>
        <p:spPr>
          <a:xfrm>
            <a:off x="4171950" y="3073400"/>
            <a:ext cx="71365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load</a:t>
            </a:r>
            <a:endParaRPr lang="en-GB" dirty="0"/>
          </a:p>
        </p:txBody>
      </p:sp>
      <p:sp>
        <p:nvSpPr>
          <p:cNvPr id="119" name="TextBox 118"/>
          <p:cNvSpPr txBox="1"/>
          <p:nvPr/>
        </p:nvSpPr>
        <p:spPr>
          <a:xfrm>
            <a:off x="7994650" y="3117850"/>
            <a:ext cx="102143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unload</a:t>
            </a:r>
            <a:endParaRPr lang="en-GB" dirty="0"/>
          </a:p>
        </p:txBody>
      </p:sp>
      <p:sp>
        <p:nvSpPr>
          <p:cNvPr id="120" name="TextBox 119"/>
          <p:cNvSpPr txBox="1"/>
          <p:nvPr/>
        </p:nvSpPr>
        <p:spPr>
          <a:xfrm>
            <a:off x="2616200" y="584200"/>
            <a:ext cx="2560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host language(G)</a:t>
            </a:r>
            <a:endParaRPr lang="en-GB" dirty="0">
              <a:latin typeface="Comic Sans MS" pitchFamily="66" charset="0"/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3371850" y="5784850"/>
            <a:ext cx="34227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>
                <a:latin typeface="Comic Sans MS" pitchFamily="66" charset="0"/>
              </a:rPr>
              <a:t>embedded language(H)</a:t>
            </a:r>
            <a:endParaRPr lang="en-GB" dirty="0">
              <a:latin typeface="Comic Sans MS" pitchFamily="66" charset="0"/>
            </a:endParaRPr>
          </a:p>
        </p:txBody>
      </p:sp>
      <p:cxnSp>
        <p:nvCxnSpPr>
          <p:cNvPr id="123" name="Straight Arrow Connector 122"/>
          <p:cNvCxnSpPr>
            <a:stCxn id="38" idx="3"/>
            <a:endCxn id="83" idx="1"/>
          </p:cNvCxnSpPr>
          <p:nvPr/>
        </p:nvCxnSpPr>
        <p:spPr>
          <a:xfrm flipV="1">
            <a:off x="5202236" y="2326333"/>
            <a:ext cx="2479674" cy="3328"/>
          </a:xfrm>
          <a:prstGeom prst="straightConnector1">
            <a:avLst/>
          </a:prstGeom>
          <a:ln>
            <a:solidFill>
              <a:schemeClr val="tx1"/>
            </a:solidFill>
            <a:prstDash val="lg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Rectangle 2"/>
          <p:cNvSpPr>
            <a:spLocks noGrp="1" noChangeArrowheads="1"/>
          </p:cNvSpPr>
          <p:nvPr>
            <p:ph type="title"/>
          </p:nvPr>
        </p:nvSpPr>
        <p:spPr>
          <a:xfrm>
            <a:off x="5238750" y="361950"/>
            <a:ext cx="3663950" cy="1143000"/>
          </a:xfrm>
        </p:spPr>
        <p:txBody>
          <a:bodyPr/>
          <a:lstStyle/>
          <a:p>
            <a:r>
              <a:rPr lang="en-GB" sz="4000" dirty="0"/>
              <a:t>A Model for DSL Embedding</a:t>
            </a:r>
            <a:endParaRPr lang="en-US" sz="4000" dirty="0"/>
          </a:p>
        </p:txBody>
      </p:sp>
      <p:sp>
        <p:nvSpPr>
          <p:cNvPr id="145" name="TextBox 144"/>
          <p:cNvSpPr txBox="1"/>
          <p:nvPr/>
        </p:nvSpPr>
        <p:spPr>
          <a:xfrm>
            <a:off x="5372100" y="480695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evalH</a:t>
            </a:r>
            <a:endParaRPr lang="en-GB" dirty="0"/>
          </a:p>
        </p:txBody>
      </p:sp>
      <p:sp>
        <p:nvSpPr>
          <p:cNvPr id="146" name="TextBox 145"/>
          <p:cNvSpPr txBox="1"/>
          <p:nvPr/>
        </p:nvSpPr>
        <p:spPr>
          <a:xfrm>
            <a:off x="3282950" y="1651000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err="1" smtClean="0"/>
              <a:t>evalG</a:t>
            </a:r>
            <a:endParaRPr lang="en-GB" dirty="0"/>
          </a:p>
        </p:txBody>
      </p:sp>
      <p:sp>
        <p:nvSpPr>
          <p:cNvPr id="51" name="Slide Number Placeholder 5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3" name="Rectangle 52"/>
          <p:cNvSpPr/>
          <p:nvPr/>
        </p:nvSpPr>
        <p:spPr>
          <a:xfrm>
            <a:off x="1060450" y="2584450"/>
            <a:ext cx="2222500" cy="284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mph" presetSubtype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7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4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5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6" dur="indefinite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5" presetClass="emph" presetSubtype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8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9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20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0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1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2" dur="indefinite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5" presetClass="emph" presetSubtype="5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3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3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3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44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5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46" dur="indefinite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5" presetClass="emph" presetSubtype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52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53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54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4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5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6" dur="indefinite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5" presetClass="emph" presetSubtype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8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69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70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5" presetClass="emph" presetSubtype="0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0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1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2" dur="indefinite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mph" presetSubtype="5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8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85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8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4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5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6" dur="indefinite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5" presetClass="emph" presetSubtype="5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9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9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0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mph" presetSubtype="0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8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09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0" dur="indefinite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fals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5" presetClass="emph" presetSubtype="5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12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13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14" dur="indefinite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5" presetClass="emph" presetSubtype="5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31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style.fontStyle</p:attrName>
                                        </p:attrNameLst>
                                      </p:cBhvr>
                                      <p:to>
                                        <p:strVal val="normal"/>
                                      </p:to>
                                    </p:set>
                                    <p:set>
                                      <p:cBhvr override="childStyle">
                                        <p:cTn id="132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style.fontWeight</p:attrName>
                                        </p:attrNameLst>
                                      </p:cBhvr>
                                      <p:to>
                                        <p:strVal val="bold"/>
                                      </p:to>
                                    </p:set>
                                    <p:set>
                                      <p:cBhvr override="childStyle">
                                        <p:cTn id="133" dur="indefinite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style.textDecorationUnderline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allAtOnce"/>
      <p:bldP spid="5" grpId="0" build="allAtOnce"/>
      <p:bldP spid="6" grpId="0"/>
      <p:bldP spid="6" grpId="1"/>
      <p:bldP spid="8" grpId="0"/>
      <p:bldP spid="14" grpId="0" build="allAtOnce"/>
      <p:bldP spid="15" grpId="0" build="allAtOnce"/>
      <p:bldP spid="16" grpId="0"/>
      <p:bldP spid="16" grpId="1"/>
      <p:bldP spid="17" grpId="0"/>
      <p:bldP spid="17" grpId="1"/>
      <p:bldP spid="18" grpId="0"/>
      <p:bldP spid="43" grpId="0"/>
      <p:bldP spid="50" grpId="0"/>
      <p:bldP spid="73" grpId="0"/>
      <p:bldP spid="76" grpId="0"/>
      <p:bldP spid="79" grpId="0"/>
      <p:bldP spid="118" grpId="0"/>
      <p:bldP spid="119" grpId="0"/>
      <p:bldP spid="145" grpId="0"/>
      <p:bldP spid="145" grpId="1"/>
      <p:bldP spid="146" grpId="0"/>
      <p:bldP spid="146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The mu-Calculus</a:t>
            </a:r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49250" y="1981200"/>
            <a:ext cx="8108950" cy="4114800"/>
          </a:xfrm>
        </p:spPr>
        <p:txBody>
          <a:bodyPr/>
          <a:lstStyle/>
          <a:p>
            <a:pPr>
              <a:buFontTx/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E ::=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V            variables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fun(V) E     functions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E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E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         applications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(E,E,E)      language def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lang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 E:T[C]  language embed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 ...     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Abstract Syntax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>
                <a:latin typeface="Courier New" pitchFamily="49" charset="0"/>
                <a:cs typeface="Courier New" pitchFamily="49" charset="0"/>
              </a:rPr>
              <a:t>type Exp(T) =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  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Var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(String)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Lambda(</a:t>
            </a:r>
            <a:r>
              <a:rPr lang="en-GB" dirty="0" err="1" smtClean="0">
                <a:latin typeface="Courier New" pitchFamily="49" charset="0"/>
                <a:cs typeface="Courier New" pitchFamily="49" charset="0"/>
              </a:rPr>
              <a:t>String,Exp</a:t>
            </a:r>
            <a:r>
              <a:rPr lang="en-GB" dirty="0" smtClean="0">
                <a:latin typeface="Courier New" pitchFamily="49" charset="0"/>
                <a:cs typeface="Courier New" pitchFamily="49" charset="0"/>
              </a:rPr>
              <a:t>(T))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Apply(Exp(T),Exp(T))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(Exp(T),Exp(T),Exp(T))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Lang(T)</a:t>
            </a:r>
            <a:br>
              <a:rPr lang="en-GB" dirty="0" smtClean="0">
                <a:latin typeface="Courier New" pitchFamily="49" charset="0"/>
                <a:cs typeface="Courier New" pitchFamily="49" charset="0"/>
              </a:rPr>
            </a:br>
            <a:r>
              <a:rPr lang="en-GB" dirty="0" smtClean="0">
                <a:latin typeface="Courier New" pitchFamily="49" charset="0"/>
                <a:cs typeface="Courier New" pitchFamily="49" charset="0"/>
              </a:rPr>
              <a:t> | ...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3A8BD-9051-4D67-A7C1-E0E6756C85AD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858</TotalTime>
  <Words>585</Words>
  <Application>Microsoft PowerPoint</Application>
  <PresentationFormat>On-screen Show (4:3)</PresentationFormat>
  <Paragraphs>184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Default Design</vt:lpstr>
      <vt:lpstr>Formalizing Homogeneous Language Embeddings</vt:lpstr>
      <vt:lpstr>Overview</vt:lpstr>
      <vt:lpstr>Language Factories</vt:lpstr>
      <vt:lpstr>Language Component</vt:lpstr>
      <vt:lpstr>Problem Addressed</vt:lpstr>
      <vt:lpstr>An Application of DSLs</vt:lpstr>
      <vt:lpstr>A Model for DSL Embedding</vt:lpstr>
      <vt:lpstr>The mu-Calculus</vt:lpstr>
      <vt:lpstr>Abstract Syntax</vt:lpstr>
      <vt:lpstr>Semantics</vt:lpstr>
      <vt:lpstr>Loading and Unloading</vt:lpstr>
      <vt:lpstr>mu-calculus Embedded in Itself</vt:lpstr>
      <vt:lpstr>Let Binding: Semantics</vt:lpstr>
      <vt:lpstr>Let-Binding: Language Definition</vt:lpstr>
      <vt:lpstr>Other Examples</vt:lpstr>
      <vt:lpstr>Review and Further Work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tvustaff</dc:creator>
  <cp:lastModifiedBy>tvustaff</cp:lastModifiedBy>
  <cp:revision>75</cp:revision>
  <dcterms:created xsi:type="dcterms:W3CDTF">1601-01-01T00:00:00Z</dcterms:created>
  <dcterms:modified xsi:type="dcterms:W3CDTF">2009-03-28T13:56:49Z</dcterms:modified>
</cp:coreProperties>
</file>