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71" r:id="rId7"/>
    <p:sldId id="262" r:id="rId8"/>
    <p:sldId id="261" r:id="rId9"/>
    <p:sldId id="263" r:id="rId10"/>
    <p:sldId id="264" r:id="rId11"/>
    <p:sldId id="267" r:id="rId12"/>
    <p:sldId id="276" r:id="rId13"/>
    <p:sldId id="266" r:id="rId14"/>
    <p:sldId id="273" r:id="rId15"/>
    <p:sldId id="268" r:id="rId16"/>
    <p:sldId id="277" r:id="rId17"/>
    <p:sldId id="278" r:id="rId18"/>
    <p:sldId id="279" r:id="rId19"/>
    <p:sldId id="287" r:id="rId20"/>
    <p:sldId id="280" r:id="rId21"/>
    <p:sldId id="281" r:id="rId22"/>
    <p:sldId id="282" r:id="rId23"/>
    <p:sldId id="283" r:id="rId24"/>
    <p:sldId id="290" r:id="rId25"/>
    <p:sldId id="288" r:id="rId26"/>
    <p:sldId id="289" r:id="rId27"/>
    <p:sldId id="292" r:id="rId28"/>
    <p:sldId id="291" r:id="rId29"/>
    <p:sldId id="293" r:id="rId30"/>
    <p:sldId id="275" r:id="rId31"/>
    <p:sldId id="294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632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2016" y="-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AB97D-A01D-314A-BBA9-A0A97D293FF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ED35-2437-D84A-87F2-336D5D958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.n.clark@mdx.ac.uk" TargetMode="External"/><Relationship Id="rId3" Type="http://schemas.openxmlformats.org/officeDocument/2006/relationships/hyperlink" Target="mailto:b.barn@mdx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Domain Specific Modelling as Theory 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Tony </a:t>
            </a:r>
            <a:r>
              <a:rPr lang="en-US" dirty="0" smtClean="0"/>
              <a:t>Clark </a:t>
            </a:r>
            <a:r>
              <a:rPr lang="en-US" dirty="0" smtClean="0">
                <a:hlinkClick r:id="rId2"/>
              </a:rPr>
              <a:t>t.n.clark@mdx.ac.uk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Balbir</a:t>
            </a:r>
            <a:r>
              <a:rPr lang="en-US" dirty="0" smtClean="0"/>
              <a:t> </a:t>
            </a:r>
            <a:r>
              <a:rPr lang="en-US" dirty="0" smtClean="0"/>
              <a:t>Barn </a:t>
            </a:r>
            <a:r>
              <a:rPr lang="en-US" dirty="0" smtClean="0">
                <a:hlinkClick r:id="rId3"/>
              </a:rPr>
              <a:t>b.barn@mdx.ac.uk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School of Engineering and Information Systems</a:t>
            </a:r>
          </a:p>
          <a:p>
            <a:r>
              <a:rPr lang="en-US" dirty="0" smtClean="0"/>
              <a:t>University Of Middlesex</a:t>
            </a:r>
          </a:p>
          <a:p>
            <a:r>
              <a:rPr lang="en-US" dirty="0" smtClean="0"/>
              <a:t>London, UK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Domain Specific Theory?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Suppose our questioner wants to understand when it follows that an influencing agent has an effect on an influenced agent.</a:t>
            </a:r>
          </a:p>
          <a:p>
            <a:r>
              <a:rPr lang="en-US" dirty="0" smtClean="0"/>
              <a:t>Questions might include:</a:t>
            </a:r>
          </a:p>
          <a:p>
            <a:pPr lvl="1"/>
            <a:r>
              <a:rPr lang="en-US" dirty="0" smtClean="0"/>
              <a:t>do the two agents have to be linked?</a:t>
            </a:r>
          </a:p>
          <a:p>
            <a:pPr lvl="1"/>
            <a:r>
              <a:rPr lang="en-US" dirty="0" smtClean="0"/>
              <a:t>does it depend on the states of the agents?</a:t>
            </a:r>
          </a:p>
          <a:p>
            <a:pPr lvl="1"/>
            <a:r>
              <a:rPr lang="en-US" dirty="0" smtClean="0"/>
              <a:t>if the influencer state satisfies the pre, must the influenced state satisfy the post?</a:t>
            </a:r>
          </a:p>
          <a:p>
            <a:r>
              <a:rPr lang="en-US" dirty="0" smtClean="0"/>
              <a:t>A theory is built by continued diligent questioning of the domain (expert or empirically).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Modelling Languages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65138"/>
            <a:ext cx="7340600" cy="639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629230" y="5028169"/>
            <a:ext cx="2609270" cy="1105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965"/>
          </a:xfrm>
        </p:spPr>
        <p:txBody>
          <a:bodyPr/>
          <a:lstStyle/>
          <a:p>
            <a:r>
              <a:rPr lang="en-US" dirty="0" smtClean="0"/>
              <a:t>Modelling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403"/>
            <a:ext cx="4279900" cy="1092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mic Sans MS"/>
                <a:cs typeface="Comic Sans MS"/>
              </a:rPr>
              <a:t>Traditional natural semantics-style deduction rules have their </a:t>
            </a:r>
            <a:r>
              <a:rPr lang="en-US" sz="2000" dirty="0" err="1" smtClean="0">
                <a:latin typeface="Comic Sans MS"/>
                <a:cs typeface="Comic Sans MS"/>
              </a:rPr>
              <a:t>modelling</a:t>
            </a:r>
            <a:r>
              <a:rPr lang="en-US" sz="2000" dirty="0" smtClean="0">
                <a:latin typeface="Comic Sans MS"/>
                <a:cs typeface="Comic Sans MS"/>
              </a:rPr>
              <a:t> counterpart.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3100" y="2425700"/>
            <a:ext cx="3642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:T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5100" y="1535669"/>
            <a:ext cx="351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9827" y="1503403"/>
            <a:ext cx="351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r>
              <a:rPr lang="en-US" dirty="0" err="1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2933" y="1535669"/>
            <a:ext cx="351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:</a:t>
            </a:r>
            <a:r>
              <a:rPr lang="en-US" dirty="0" err="1"/>
              <a:t>z</a:t>
            </a:r>
            <a:endParaRPr lang="en-US" dirty="0"/>
          </a:p>
        </p:txBody>
      </p:sp>
      <p:cxnSp>
        <p:nvCxnSpPr>
          <p:cNvPr id="9" name="Curved Connector 8"/>
          <p:cNvCxnSpPr>
            <a:stCxn id="4" idx="0"/>
            <a:endCxn id="5" idx="2"/>
          </p:cNvCxnSpPr>
          <p:nvPr/>
        </p:nvCxnSpPr>
        <p:spPr>
          <a:xfrm rot="16200000" flipV="1">
            <a:off x="5417646" y="1908145"/>
            <a:ext cx="520699" cy="5144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4" idx="0"/>
            <a:endCxn id="6" idx="2"/>
          </p:cNvCxnSpPr>
          <p:nvPr/>
        </p:nvCxnSpPr>
        <p:spPr>
          <a:xfrm rot="5400000" flipH="1" flipV="1">
            <a:off x="5928876" y="1879061"/>
            <a:ext cx="552965" cy="5403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4" idx="0"/>
            <a:endCxn id="7" idx="2"/>
          </p:cNvCxnSpPr>
          <p:nvPr/>
        </p:nvCxnSpPr>
        <p:spPr>
          <a:xfrm rot="5400000" flipH="1" flipV="1">
            <a:off x="6341562" y="1498641"/>
            <a:ext cx="520699" cy="133342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29564" y="3192502"/>
            <a:ext cx="3898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:D</a:t>
            </a:r>
            <a:endParaRPr lang="en-US" dirty="0"/>
          </a:p>
        </p:txBody>
      </p:sp>
      <p:cxnSp>
        <p:nvCxnSpPr>
          <p:cNvPr id="20" name="Curved Connector 19"/>
          <p:cNvCxnSpPr>
            <a:stCxn id="33" idx="0"/>
            <a:endCxn id="4" idx="1"/>
          </p:cNvCxnSpPr>
          <p:nvPr/>
        </p:nvCxnSpPr>
        <p:spPr>
          <a:xfrm rot="5400000" flipH="1" flipV="1">
            <a:off x="2748213" y="770785"/>
            <a:ext cx="1165305" cy="484446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05500" y="4329668"/>
            <a:ext cx="3642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:T</a:t>
            </a:r>
            <a:endParaRPr lang="en-US" dirty="0"/>
          </a:p>
        </p:txBody>
      </p:sp>
      <p:cxnSp>
        <p:nvCxnSpPr>
          <p:cNvPr id="23" name="Curved Connector 22"/>
          <p:cNvCxnSpPr>
            <a:stCxn id="33" idx="2"/>
            <a:endCxn id="21" idx="1"/>
          </p:cNvCxnSpPr>
          <p:nvPr/>
        </p:nvCxnSpPr>
        <p:spPr>
          <a:xfrm rot="16200000" flipH="1">
            <a:off x="3222400" y="1831233"/>
            <a:ext cx="369331" cy="499686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7500" y="5218668"/>
            <a:ext cx="35700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r>
              <a:rPr lang="en-US" dirty="0"/>
              <a:t>a</a:t>
            </a:r>
          </a:p>
        </p:txBody>
      </p:sp>
      <p:cxnSp>
        <p:nvCxnSpPr>
          <p:cNvPr id="26" name="Curved Connector 25"/>
          <p:cNvCxnSpPr>
            <a:stCxn id="21" idx="2"/>
            <a:endCxn id="24" idx="0"/>
          </p:cNvCxnSpPr>
          <p:nvPr/>
        </p:nvCxnSpPr>
        <p:spPr>
          <a:xfrm rot="5400000">
            <a:off x="5571967" y="4703034"/>
            <a:ext cx="519668" cy="511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76540" y="5218669"/>
            <a:ext cx="3513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r>
              <a:rPr lang="en-US" dirty="0" err="1" smtClean="0"/>
              <a:t>x</a:t>
            </a:r>
            <a:endParaRPr lang="en-US" dirty="0"/>
          </a:p>
        </p:txBody>
      </p:sp>
      <p:cxnSp>
        <p:nvCxnSpPr>
          <p:cNvPr id="29" name="Curved Connector 28"/>
          <p:cNvCxnSpPr>
            <a:stCxn id="21" idx="2"/>
            <a:endCxn id="27" idx="0"/>
          </p:cNvCxnSpPr>
          <p:nvPr/>
        </p:nvCxnSpPr>
        <p:spPr>
          <a:xfrm rot="16200000" flipH="1">
            <a:off x="6010081" y="4776520"/>
            <a:ext cx="519669" cy="364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68622" y="5218668"/>
            <a:ext cx="3440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r>
              <a:rPr lang="en-US" dirty="0" err="1" smtClean="0"/>
              <a:t>c</a:t>
            </a:r>
            <a:endParaRPr lang="en-US" dirty="0"/>
          </a:p>
        </p:txBody>
      </p:sp>
      <p:cxnSp>
        <p:nvCxnSpPr>
          <p:cNvPr id="32" name="Curved Connector 31"/>
          <p:cNvCxnSpPr>
            <a:stCxn id="21" idx="2"/>
            <a:endCxn id="30" idx="0"/>
          </p:cNvCxnSpPr>
          <p:nvPr/>
        </p:nvCxnSpPr>
        <p:spPr>
          <a:xfrm rot="16200000" flipH="1">
            <a:off x="6504287" y="4282313"/>
            <a:ext cx="519668" cy="135304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3775671"/>
            <a:ext cx="9028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:Theory</a:t>
            </a:r>
            <a:endParaRPr lang="en-US" dirty="0"/>
          </a:p>
        </p:txBody>
      </p:sp>
      <p:cxnSp>
        <p:nvCxnSpPr>
          <p:cNvPr id="43" name="Shape 42"/>
          <p:cNvCxnSpPr>
            <a:stCxn id="54" idx="3"/>
            <a:endCxn id="18" idx="1"/>
          </p:cNvCxnSpPr>
          <p:nvPr/>
        </p:nvCxnSpPr>
        <p:spPr>
          <a:xfrm flipV="1">
            <a:off x="2979437" y="3377168"/>
            <a:ext cx="1150127" cy="4000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318566" y="3592593"/>
            <a:ext cx="6608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:Rule</a:t>
            </a:r>
            <a:endParaRPr lang="en-US" dirty="0"/>
          </a:p>
        </p:txBody>
      </p:sp>
      <p:cxnSp>
        <p:nvCxnSpPr>
          <p:cNvPr id="56" name="Curved Connector 55"/>
          <p:cNvCxnSpPr>
            <a:stCxn id="33" idx="3"/>
            <a:endCxn id="54" idx="1"/>
          </p:cNvCxnSpPr>
          <p:nvPr/>
        </p:nvCxnSpPr>
        <p:spPr>
          <a:xfrm flipV="1">
            <a:off x="1360061" y="3777259"/>
            <a:ext cx="958505" cy="1830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18" idx="3"/>
            <a:endCxn id="4" idx="2"/>
          </p:cNvCxnSpPr>
          <p:nvPr/>
        </p:nvCxnSpPr>
        <p:spPr>
          <a:xfrm flipV="1">
            <a:off x="4519414" y="2795032"/>
            <a:ext cx="1415787" cy="58213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8" idx="3"/>
            <a:endCxn id="21" idx="0"/>
          </p:cNvCxnSpPr>
          <p:nvPr/>
        </p:nvCxnSpPr>
        <p:spPr>
          <a:xfrm>
            <a:off x="4519414" y="3377168"/>
            <a:ext cx="1568187" cy="9525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1169706" y="5104369"/>
            <a:ext cx="1736617" cy="827564"/>
            <a:chOff x="908631" y="4977368"/>
            <a:chExt cx="1736617" cy="827564"/>
          </a:xfrm>
        </p:grpSpPr>
        <p:sp>
          <p:nvSpPr>
            <p:cNvPr id="89" name="TextBox 88"/>
            <p:cNvSpPr txBox="1"/>
            <p:nvPr/>
          </p:nvSpPr>
          <p:spPr>
            <a:xfrm>
              <a:off x="1206500" y="4977368"/>
              <a:ext cx="83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T(x,y,z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06500" y="5435600"/>
              <a:ext cx="860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T(a,</a:t>
              </a:r>
              <a:r>
                <a:rPr lang="en-US" dirty="0" err="1"/>
                <a:t>x</a:t>
              </a:r>
              <a:r>
                <a:rPr lang="en-US" dirty="0" err="1" smtClean="0"/>
                <a:t>,</a:t>
              </a:r>
              <a:r>
                <a:rPr lang="en-US" dirty="0" err="1"/>
                <a:t>c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908631" y="5435600"/>
              <a:ext cx="140993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318566" y="5257801"/>
              <a:ext cx="3266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for Theories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11436060" cy="5135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0" y="274638"/>
            <a:ext cx="4673600" cy="1143000"/>
          </a:xfrm>
        </p:spPr>
        <p:txBody>
          <a:bodyPr/>
          <a:lstStyle/>
          <a:p>
            <a:r>
              <a:rPr lang="en-US" dirty="0" smtClean="0"/>
              <a:t>Theory Semantics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432410"/>
            <a:ext cx="8286750" cy="784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Concrete Syntax for Model Based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4525963"/>
          </a:xfrm>
        </p:spPr>
        <p:txBody>
          <a:bodyPr/>
          <a:lstStyle/>
          <a:p>
            <a:r>
              <a:rPr lang="en-US" dirty="0" smtClean="0"/>
              <a:t>Use enhanced object diagrams.</a:t>
            </a:r>
          </a:p>
          <a:p>
            <a:r>
              <a:rPr lang="en-US" dirty="0" smtClean="0"/>
              <a:t>Use a textual syntax consisting of class-models and rules.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Domain (Again)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7" y="990600"/>
            <a:ext cx="8170563" cy="563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Syntax for DSM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48" y="1417638"/>
            <a:ext cx="15279103" cy="58594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Domain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725537"/>
            <a:ext cx="8686800" cy="37989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2600"/>
            <a:ext cx="8229600" cy="3103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 any collection of agents in any states and given influencing relationships between the agents – are the relationships satisfied or not?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Naur</a:t>
            </a:r>
            <a:r>
              <a:rPr lang="en-US" dirty="0" smtClean="0"/>
              <a:t>: Programming as Theory Building</a:t>
            </a:r>
          </a:p>
          <a:p>
            <a:r>
              <a:rPr lang="en-US" dirty="0" smtClean="0"/>
              <a:t>Current State of Technologies</a:t>
            </a:r>
          </a:p>
          <a:p>
            <a:r>
              <a:rPr lang="en-US" dirty="0" smtClean="0"/>
              <a:t>A Language for Model Based Theory Building</a:t>
            </a:r>
          </a:p>
          <a:p>
            <a:r>
              <a:rPr lang="en-US" dirty="0" smtClean="0"/>
              <a:t>Example</a:t>
            </a:r>
            <a:r>
              <a:rPr lang="en-US" dirty="0"/>
              <a:t>s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r>
              <a:rPr lang="en-US" dirty="0" smtClean="0"/>
              <a:t>Defining the Influencer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4600"/>
            <a:ext cx="8915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context </a:t>
            </a:r>
            <a:r>
              <a:rPr lang="en-US" sz="2400" dirty="0" err="1" smtClean="0">
                <a:latin typeface="Courier"/>
                <a:cs typeface="Courier"/>
              </a:rPr>
              <a:t>influence_language::semantics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theory </a:t>
            </a:r>
            <a:r>
              <a:rPr lang="en-US" sz="2400" dirty="0" smtClean="0">
                <a:latin typeface="Courier"/>
                <a:cs typeface="Courier"/>
              </a:rPr>
              <a:t>influence {    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   import OCL;    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   import </a:t>
            </a:r>
            <a:r>
              <a:rPr lang="en-US" sz="2400" dirty="0" err="1" smtClean="0">
                <a:latin typeface="Courier"/>
                <a:cs typeface="Courier"/>
              </a:rPr>
              <a:t>influence_language::syntax::AS</a:t>
            </a:r>
            <a:r>
              <a:rPr lang="en-US" sz="2400" dirty="0" smtClean="0">
                <a:latin typeface="Courier"/>
                <a:cs typeface="Courier"/>
              </a:rPr>
              <a:t>;    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   import </a:t>
            </a:r>
            <a:r>
              <a:rPr lang="en-US" sz="2400" dirty="0" err="1" smtClean="0">
                <a:latin typeface="Courier"/>
                <a:cs typeface="Courier"/>
              </a:rPr>
              <a:t>influence_language::semantics::SD</a:t>
            </a:r>
            <a:r>
              <a:rPr lang="en-US" sz="2400" dirty="0" smtClean="0">
                <a:latin typeface="Courier"/>
                <a:cs typeface="Courier"/>
              </a:rPr>
              <a:t>;    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   relation I {      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     </a:t>
            </a:r>
            <a:r>
              <a:rPr lang="en-US" sz="2400" dirty="0" err="1" smtClean="0">
                <a:latin typeface="Courier"/>
                <a:cs typeface="Courier"/>
              </a:rPr>
              <a:t>influences:Set(Influence</a:t>
            </a:r>
            <a:r>
              <a:rPr lang="en-US" sz="2400" dirty="0" smtClean="0">
                <a:latin typeface="Courier"/>
                <a:cs typeface="Courier"/>
              </a:rPr>
              <a:t>);      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     </a:t>
            </a:r>
            <a:r>
              <a:rPr lang="en-US" sz="2400" dirty="0" err="1" smtClean="0">
                <a:latin typeface="Courier"/>
                <a:cs typeface="Courier"/>
              </a:rPr>
              <a:t>state:Set(AgentState</a:t>
            </a:r>
            <a:r>
              <a:rPr lang="en-US" sz="2400" dirty="0" smtClean="0">
                <a:latin typeface="Courier"/>
                <a:cs typeface="Courier"/>
              </a:rPr>
              <a:t>)    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   }    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   rule </a:t>
            </a:r>
            <a:r>
              <a:rPr lang="en-US" sz="2400" dirty="0" err="1" smtClean="0">
                <a:latin typeface="Courier"/>
                <a:cs typeface="Courier"/>
              </a:rPr>
              <a:t>IR(Seq(evalOCL),Seq(I</a:t>
            </a:r>
            <a:r>
              <a:rPr lang="en-US" sz="2400" dirty="0" smtClean="0">
                <a:latin typeface="Courier"/>
                <a:cs typeface="Courier"/>
              </a:rPr>
              <a:t>))&lt;-&gt;I {   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   } </a:t>
            </a: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}</a:t>
            </a:r>
            <a:endParaRPr lang="en-US" sz="24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an Axiom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Courier"/>
                <a:cs typeface="Courier"/>
              </a:rPr>
              <a:t>context </a:t>
            </a:r>
            <a:r>
              <a:rPr lang="en-US" dirty="0" err="1" smtClean="0">
                <a:latin typeface="Courier"/>
                <a:cs typeface="Courier"/>
              </a:rPr>
              <a:t>influence_language</a:t>
            </a: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      :</a:t>
            </a:r>
            <a:r>
              <a:rPr lang="en-US" dirty="0">
                <a:latin typeface="Courier"/>
                <a:cs typeface="Courier"/>
              </a:rPr>
              <a:t>:</a:t>
            </a:r>
            <a:r>
              <a:rPr lang="en-US" dirty="0" err="1">
                <a:latin typeface="Courier"/>
                <a:cs typeface="Courier"/>
              </a:rPr>
              <a:t>semantics::influence::IR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clause </a:t>
            </a:r>
            <a:r>
              <a:rPr lang="en-US" dirty="0">
                <a:latin typeface="Courier"/>
                <a:cs typeface="Courier"/>
              </a:rPr>
              <a:t>{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-</a:t>
            </a:r>
            <a:r>
              <a:rPr lang="en-US" dirty="0">
                <a:latin typeface="Courier"/>
                <a:cs typeface="Courier"/>
              </a:rPr>
              <a:t>&gt; (</a:t>
            </a:r>
            <a:r>
              <a:rPr lang="en-US" dirty="0" err="1">
                <a:latin typeface="Courier"/>
                <a:cs typeface="Courier"/>
              </a:rPr>
              <a:t>I)[influences</a:t>
            </a:r>
            <a:r>
              <a:rPr lang="en-US" dirty="0">
                <a:latin typeface="Courier"/>
                <a:cs typeface="Courier"/>
              </a:rPr>
              <a:t>=</a:t>
            </a:r>
            <a:r>
              <a:rPr lang="en-US" dirty="0" err="1">
                <a:latin typeface="Courier"/>
                <a:cs typeface="Courier"/>
              </a:rPr>
              <a:t>Set{};state</a:t>
            </a:r>
            <a:r>
              <a:rPr lang="en-US" dirty="0">
                <a:latin typeface="Courier"/>
                <a:cs typeface="Courier"/>
              </a:rPr>
              <a:t>=S</a:t>
            </a:r>
            <a:r>
              <a:rPr lang="en-US" dirty="0" smtClean="0">
                <a:latin typeface="Courier"/>
                <a:cs typeface="Courier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}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r>
              <a:rPr lang="en-US" dirty="0" smtClean="0"/>
              <a:t>Defining a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200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context </a:t>
            </a:r>
            <a:r>
              <a:rPr lang="en-US" sz="2000" dirty="0" err="1" smtClean="0">
                <a:latin typeface="Courier"/>
                <a:cs typeface="Courier"/>
              </a:rPr>
              <a:t>influence_language::semantics::influence::IR</a:t>
            </a:r>
            <a:r>
              <a:rPr lang="en-US" sz="2000" dirty="0" smtClean="0">
                <a:latin typeface="Courier"/>
                <a:cs typeface="Courier"/>
              </a:rPr>
              <a:t>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clause {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(</a:t>
            </a:r>
            <a:r>
              <a:rPr lang="en-US" sz="2000" dirty="0" err="1" smtClean="0">
                <a:latin typeface="Courier"/>
                <a:cs typeface="Courier"/>
              </a:rPr>
              <a:t>evalOCL</a:t>
            </a:r>
            <a:r>
              <a:rPr lang="en-US" sz="2000" dirty="0" smtClean="0">
                <a:latin typeface="Courier"/>
                <a:cs typeface="Courier"/>
              </a:rPr>
              <a:t>)[  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exp=p1; target=a1;  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env</a:t>
            </a:r>
            <a:r>
              <a:rPr lang="en-US" sz="2000" dirty="0" smtClean="0">
                <a:latin typeface="Courier"/>
                <a:cs typeface="Courier"/>
              </a:rPr>
              <a:t>=b1-&gt;</a:t>
            </a:r>
            <a:r>
              <a:rPr lang="en-US" sz="2000" dirty="0" err="1" smtClean="0">
                <a:latin typeface="Courier"/>
                <a:cs typeface="Courier"/>
              </a:rPr>
              <a:t>including((Bind)[name</a:t>
            </a:r>
            <a:r>
              <a:rPr lang="en-US" sz="2000" dirty="0" smtClean="0">
                <a:latin typeface="Courier"/>
                <a:cs typeface="Courier"/>
              </a:rPr>
              <a:t>='</a:t>
            </a:r>
            <a:r>
              <a:rPr lang="en-US" sz="2000" dirty="0" err="1" smtClean="0">
                <a:latin typeface="Courier"/>
                <a:cs typeface="Courier"/>
              </a:rPr>
              <a:t>target';value</a:t>
            </a:r>
            <a:r>
              <a:rPr lang="en-US" sz="2000" dirty="0" smtClean="0">
                <a:latin typeface="Courier"/>
                <a:cs typeface="Courier"/>
              </a:rPr>
              <a:t>=a2])]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(</a:t>
            </a:r>
            <a:r>
              <a:rPr lang="en-US" sz="2000" dirty="0" err="1" smtClean="0">
                <a:latin typeface="Courier"/>
                <a:cs typeface="Courier"/>
              </a:rPr>
              <a:t>evalOCL</a:t>
            </a:r>
            <a:r>
              <a:rPr lang="en-US" sz="2000" dirty="0" smtClean="0">
                <a:latin typeface="Courier"/>
                <a:cs typeface="Courier"/>
              </a:rPr>
              <a:t>)[  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exp=p2; target=a2;  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env</a:t>
            </a:r>
            <a:r>
              <a:rPr lang="en-US" sz="2000" dirty="0" smtClean="0">
                <a:latin typeface="Courier"/>
                <a:cs typeface="Courier"/>
              </a:rPr>
              <a:t>=b2-&gt;</a:t>
            </a:r>
            <a:r>
              <a:rPr lang="en-US" sz="2000" dirty="0" err="1" smtClean="0">
                <a:latin typeface="Courier"/>
                <a:cs typeface="Courier"/>
              </a:rPr>
              <a:t>including((Bind)[name</a:t>
            </a:r>
            <a:r>
              <a:rPr lang="en-US" sz="2000" dirty="0" smtClean="0">
                <a:latin typeface="Courier"/>
                <a:cs typeface="Courier"/>
              </a:rPr>
              <a:t>='</a:t>
            </a:r>
            <a:r>
              <a:rPr lang="en-US" sz="2000" dirty="0" err="1" smtClean="0">
                <a:latin typeface="Courier"/>
                <a:cs typeface="Courier"/>
              </a:rPr>
              <a:t>source';value</a:t>
            </a:r>
            <a:r>
              <a:rPr lang="en-US" sz="2000" dirty="0" smtClean="0">
                <a:latin typeface="Courier"/>
                <a:cs typeface="Courier"/>
              </a:rPr>
              <a:t>=a1])]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-&gt;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(</a:t>
            </a:r>
            <a:r>
              <a:rPr lang="en-US" sz="2000" dirty="0" err="1" smtClean="0">
                <a:latin typeface="Courier"/>
                <a:cs typeface="Courier"/>
              </a:rPr>
              <a:t>I)[influences</a:t>
            </a:r>
            <a:r>
              <a:rPr lang="en-US" sz="2000" dirty="0" smtClean="0">
                <a:latin typeface="Courier"/>
                <a:cs typeface="Courier"/>
              </a:rPr>
              <a:t>=Set{  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     (</a:t>
            </a:r>
            <a:r>
              <a:rPr lang="en-US" sz="2000" dirty="0" err="1" smtClean="0">
                <a:latin typeface="Courier"/>
                <a:cs typeface="Courier"/>
              </a:rPr>
              <a:t>Influence)[from</a:t>
            </a:r>
            <a:r>
              <a:rPr lang="en-US" sz="2000" dirty="0" smtClean="0">
                <a:latin typeface="Courier"/>
                <a:cs typeface="Courier"/>
              </a:rPr>
              <a:t>=a1;to=a2;pre=p1;post=p2]};    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   state={(</a:t>
            </a:r>
            <a:r>
              <a:rPr lang="en-US" sz="2000" dirty="0" err="1" smtClean="0">
                <a:latin typeface="Courier"/>
                <a:cs typeface="Courier"/>
              </a:rPr>
              <a:t>AgentState)[agent</a:t>
            </a:r>
            <a:r>
              <a:rPr lang="en-US" sz="2000" dirty="0" smtClean="0">
                <a:latin typeface="Courier"/>
                <a:cs typeface="Courier"/>
              </a:rPr>
              <a:t>=a1;vars=b1],            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          (</a:t>
            </a:r>
            <a:r>
              <a:rPr lang="en-US" sz="2000" dirty="0" err="1" smtClean="0">
                <a:latin typeface="Courier"/>
                <a:cs typeface="Courier"/>
              </a:rPr>
              <a:t>AgentState)[agent</a:t>
            </a:r>
            <a:r>
              <a:rPr lang="en-US" sz="2000" dirty="0" smtClean="0">
                <a:latin typeface="Courier"/>
                <a:cs typeface="Courier"/>
              </a:rPr>
              <a:t>=</a:t>
            </a:r>
            <a:r>
              <a:rPr lang="en-US" sz="2000" dirty="0" smtClean="0">
                <a:latin typeface="Courier"/>
                <a:cs typeface="Courier"/>
              </a:rPr>
              <a:t>a2;</a:t>
            </a:r>
            <a:r>
              <a:rPr lang="en-US" sz="2000" dirty="0" smtClean="0">
                <a:latin typeface="Courier"/>
                <a:cs typeface="Courier"/>
              </a:rPr>
              <a:t>vars=b2]           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         }-&gt;</a:t>
            </a:r>
            <a:r>
              <a:rPr lang="en-US" sz="2000" dirty="0" err="1" smtClean="0">
                <a:latin typeface="Courier"/>
                <a:cs typeface="Courier"/>
              </a:rPr>
              <a:t>including(S</a:t>
            </a:r>
            <a:r>
              <a:rPr lang="en-US" sz="2000" dirty="0" smtClean="0">
                <a:latin typeface="Courier"/>
                <a:cs typeface="Courier"/>
              </a:rPr>
              <a:t>)]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}</a:t>
            </a:r>
            <a:endParaRPr lang="en-US" sz="20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context </a:t>
            </a:r>
            <a:r>
              <a:rPr lang="en-US" sz="2800" dirty="0" err="1" smtClean="0">
                <a:latin typeface="Courier"/>
                <a:cs typeface="Courier"/>
              </a:rPr>
              <a:t>influence_language</a:t>
            </a:r>
            <a:endParaRPr lang="en-US" sz="2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          ::</a:t>
            </a:r>
            <a:r>
              <a:rPr lang="en-US" sz="2800" dirty="0" err="1" smtClean="0">
                <a:latin typeface="Courier"/>
                <a:cs typeface="Courier"/>
              </a:rPr>
              <a:t>semantics::influence::IR</a:t>
            </a:r>
            <a:r>
              <a:rPr lang="en-US" sz="2800" dirty="0" smtClean="0">
                <a:latin typeface="Courier"/>
                <a:cs typeface="Courier"/>
              </a:rPr>
              <a:t>   </a:t>
            </a:r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  clause { </a:t>
            </a:r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   (</a:t>
            </a:r>
            <a:r>
              <a:rPr lang="en-US" sz="2800" dirty="0" err="1" smtClean="0">
                <a:latin typeface="Courier"/>
                <a:cs typeface="Courier"/>
              </a:rPr>
              <a:t>I)[influences</a:t>
            </a:r>
            <a:r>
              <a:rPr lang="en-US" sz="2800" dirty="0" smtClean="0">
                <a:latin typeface="Courier"/>
                <a:cs typeface="Courier"/>
              </a:rPr>
              <a:t>=</a:t>
            </a:r>
            <a:r>
              <a:rPr lang="en-US" sz="2800" dirty="0" err="1" smtClean="0">
                <a:latin typeface="Courier"/>
                <a:cs typeface="Courier"/>
              </a:rPr>
              <a:t>P;state</a:t>
            </a:r>
            <a:r>
              <a:rPr lang="en-US" sz="2800" dirty="0" smtClean="0">
                <a:latin typeface="Courier"/>
                <a:cs typeface="Courier"/>
              </a:rPr>
              <a:t>=S]  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  (</a:t>
            </a:r>
            <a:r>
              <a:rPr lang="en-US" sz="2800" dirty="0" err="1" smtClean="0">
                <a:latin typeface="Courier"/>
                <a:cs typeface="Courier"/>
              </a:rPr>
              <a:t>I)[influences</a:t>
            </a:r>
            <a:r>
              <a:rPr lang="en-US" sz="2800" dirty="0" smtClean="0">
                <a:latin typeface="Courier"/>
                <a:cs typeface="Courier"/>
              </a:rPr>
              <a:t>=</a:t>
            </a:r>
            <a:r>
              <a:rPr lang="en-US" sz="2800" dirty="0" err="1" smtClean="0">
                <a:latin typeface="Courier"/>
                <a:cs typeface="Courier"/>
              </a:rPr>
              <a:t>Q;state</a:t>
            </a:r>
            <a:r>
              <a:rPr lang="en-US" sz="2800" dirty="0" smtClean="0">
                <a:latin typeface="Courier"/>
                <a:cs typeface="Courier"/>
              </a:rPr>
              <a:t>=S]  </a:t>
            </a:r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  -&gt;    </a:t>
            </a:r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   (</a:t>
            </a:r>
            <a:r>
              <a:rPr lang="en-US" sz="2800" dirty="0" err="1" smtClean="0">
                <a:latin typeface="Courier"/>
                <a:cs typeface="Courier"/>
              </a:rPr>
              <a:t>I)[influences</a:t>
            </a:r>
            <a:r>
              <a:rPr lang="en-US" sz="2800" dirty="0" smtClean="0">
                <a:latin typeface="Courier"/>
                <a:cs typeface="Courier"/>
              </a:rPr>
              <a:t>=P-&gt;</a:t>
            </a:r>
            <a:r>
              <a:rPr lang="en-US" sz="2800" dirty="0" err="1" smtClean="0">
                <a:latin typeface="Courier"/>
                <a:cs typeface="Courier"/>
              </a:rPr>
              <a:t>union(Q);state</a:t>
            </a:r>
            <a:r>
              <a:rPr lang="en-US" sz="2800" dirty="0" smtClean="0">
                <a:latin typeface="Courier"/>
                <a:cs typeface="Courier"/>
              </a:rPr>
              <a:t>=S]</a:t>
            </a:r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}</a:t>
            </a:r>
            <a:endParaRPr lang="en-US" sz="28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Language: Concrete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686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118" dirty="0" err="1" smtClean="0">
                <a:latin typeface="Courier"/>
                <a:cs typeface="Courier"/>
              </a:rPr>
              <a:t>XModel</a:t>
            </a:r>
            <a:r>
              <a:rPr lang="en-US" sz="2118" dirty="0" smtClean="0">
                <a:latin typeface="Courier"/>
                <a:cs typeface="Courier"/>
              </a:rPr>
              <a:t> ::= Fun*                           </a:t>
            </a:r>
            <a:r>
              <a:rPr lang="en-US" sz="2118" dirty="0" smtClean="0">
                <a:latin typeface="Courier"/>
                <a:cs typeface="Courier"/>
              </a:rPr>
              <a:t> /</a:t>
            </a:r>
            <a:r>
              <a:rPr lang="en-US" sz="2118" dirty="0" smtClean="0">
                <a:latin typeface="Courier"/>
                <a:cs typeface="Courier"/>
              </a:rPr>
              <a:t>/ </a:t>
            </a:r>
            <a:r>
              <a:rPr lang="en-US" sz="2118" dirty="0" smtClean="0">
                <a:latin typeface="Courier"/>
                <a:cs typeface="Courier"/>
              </a:rPr>
              <a:t>programs</a:t>
            </a:r>
          </a:p>
          <a:p>
            <a:pPr>
              <a:buNone/>
            </a:pPr>
            <a:r>
              <a:rPr lang="en-US" sz="2118" dirty="0" smtClean="0">
                <a:latin typeface="Courier"/>
                <a:cs typeface="Courier"/>
              </a:rPr>
              <a:t>Fun    </a:t>
            </a:r>
            <a:r>
              <a:rPr lang="en-US" sz="2118" dirty="0" smtClean="0">
                <a:latin typeface="Courier"/>
                <a:cs typeface="Courier"/>
              </a:rPr>
              <a:t>::= Name '(' </a:t>
            </a:r>
            <a:r>
              <a:rPr lang="en-US" sz="2118" dirty="0" err="1" smtClean="0">
                <a:latin typeface="Courier"/>
                <a:cs typeface="Courier"/>
              </a:rPr>
              <a:t>Args</a:t>
            </a:r>
            <a:r>
              <a:rPr lang="en-US" sz="2118" dirty="0" smtClean="0">
                <a:latin typeface="Courier"/>
                <a:cs typeface="Courier"/>
              </a:rPr>
              <a:t> ')' '{' Exp '}'  </a:t>
            </a:r>
            <a:r>
              <a:rPr lang="en-US" sz="2118" dirty="0" smtClean="0">
                <a:latin typeface="Courier"/>
                <a:cs typeface="Courier"/>
              </a:rPr>
              <a:t> /</a:t>
            </a:r>
            <a:r>
              <a:rPr lang="en-US" sz="2118" dirty="0" smtClean="0">
                <a:latin typeface="Courier"/>
                <a:cs typeface="Courier"/>
              </a:rPr>
              <a:t>/ function </a:t>
            </a:r>
            <a:r>
              <a:rPr lang="en-US" sz="2118" dirty="0" smtClean="0">
                <a:latin typeface="Courier"/>
                <a:cs typeface="Courier"/>
              </a:rPr>
              <a:t>definitions</a:t>
            </a:r>
          </a:p>
          <a:p>
            <a:pPr>
              <a:buNone/>
            </a:pPr>
            <a:r>
              <a:rPr lang="en-US" sz="2118" dirty="0" err="1" smtClean="0">
                <a:latin typeface="Courier"/>
                <a:cs typeface="Courier"/>
              </a:rPr>
              <a:t>Args</a:t>
            </a:r>
            <a:r>
              <a:rPr lang="en-US" sz="2118" dirty="0" smtClean="0">
                <a:latin typeface="Courier"/>
                <a:cs typeface="Courier"/>
              </a:rPr>
              <a:t>   </a:t>
            </a:r>
            <a:r>
              <a:rPr lang="en-US" sz="2118" dirty="0" smtClean="0">
                <a:latin typeface="Courier"/>
                <a:cs typeface="Courier"/>
              </a:rPr>
              <a:t>::= Name (',' Name)* | Empty       </a:t>
            </a:r>
            <a:r>
              <a:rPr lang="en-US" sz="2118" dirty="0" smtClean="0">
                <a:latin typeface="Courier"/>
                <a:cs typeface="Courier"/>
              </a:rPr>
              <a:t> /</a:t>
            </a:r>
            <a:r>
              <a:rPr lang="en-US" sz="2118" dirty="0" smtClean="0">
                <a:latin typeface="Courier"/>
                <a:cs typeface="Courier"/>
              </a:rPr>
              <a:t>/ argument </a:t>
            </a:r>
            <a:r>
              <a:rPr lang="en-US" sz="2118" dirty="0" smtClean="0">
                <a:latin typeface="Courier"/>
                <a:cs typeface="Courier"/>
              </a:rPr>
              <a:t>lists</a:t>
            </a:r>
          </a:p>
          <a:p>
            <a:pPr>
              <a:buNone/>
            </a:pPr>
            <a:r>
              <a:rPr lang="en-US" sz="2118" dirty="0" smtClean="0">
                <a:latin typeface="Courier"/>
                <a:cs typeface="Courier"/>
              </a:rPr>
              <a:t>Exp    </a:t>
            </a:r>
            <a:r>
              <a:rPr lang="en-US" sz="2118" dirty="0" smtClean="0">
                <a:latin typeface="Courier"/>
                <a:cs typeface="Courier"/>
              </a:rPr>
              <a:t>::= Exp '.' Name                   </a:t>
            </a:r>
            <a:r>
              <a:rPr lang="en-US" sz="2118" dirty="0" smtClean="0">
                <a:latin typeface="Courier"/>
                <a:cs typeface="Courier"/>
              </a:rPr>
              <a:t> /</a:t>
            </a:r>
            <a:r>
              <a:rPr lang="en-US" sz="2118" dirty="0" smtClean="0">
                <a:latin typeface="Courier"/>
                <a:cs typeface="Courier"/>
              </a:rPr>
              <a:t>/</a:t>
            </a:r>
            <a:r>
              <a:rPr lang="en-US" sz="2118" dirty="0" smtClean="0">
                <a:latin typeface="Courier"/>
                <a:cs typeface="Courier"/>
              </a:rPr>
              <a:t> field </a:t>
            </a:r>
            <a:r>
              <a:rPr lang="en-US" sz="2118" dirty="0" smtClean="0">
                <a:latin typeface="Courier"/>
                <a:cs typeface="Courier"/>
              </a:rPr>
              <a:t>reference      </a:t>
            </a:r>
            <a:r>
              <a:rPr lang="en-US" sz="2118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118" dirty="0" smtClean="0">
                <a:latin typeface="Courier"/>
                <a:cs typeface="Courier"/>
              </a:rPr>
              <a:t>       |   </a:t>
            </a:r>
            <a:r>
              <a:rPr lang="en-US" sz="2118" dirty="0" smtClean="0">
                <a:latin typeface="Courier"/>
                <a:cs typeface="Courier"/>
              </a:rPr>
              <a:t>OCL                            </a:t>
            </a:r>
            <a:r>
              <a:rPr lang="en-US" sz="2118" dirty="0" smtClean="0">
                <a:latin typeface="Courier"/>
                <a:cs typeface="Courier"/>
              </a:rPr>
              <a:t> /</a:t>
            </a:r>
            <a:r>
              <a:rPr lang="en-US" sz="2118" dirty="0" smtClean="0">
                <a:latin typeface="Courier"/>
                <a:cs typeface="Courier"/>
              </a:rPr>
              <a:t>/ OCL expressions      </a:t>
            </a:r>
            <a:r>
              <a:rPr lang="en-US" sz="2118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118" dirty="0" smtClean="0">
                <a:latin typeface="Courier"/>
                <a:cs typeface="Courier"/>
              </a:rPr>
              <a:t>       |   </a:t>
            </a:r>
            <a:r>
              <a:rPr lang="en-US" sz="2118" dirty="0" smtClean="0">
                <a:latin typeface="Courier"/>
                <a:cs typeface="Courier"/>
              </a:rPr>
              <a:t>'case' Name Name '{' Arm* '}'  </a:t>
            </a:r>
            <a:r>
              <a:rPr lang="en-US" sz="2118" dirty="0" smtClean="0">
                <a:latin typeface="Courier"/>
                <a:cs typeface="Courier"/>
              </a:rPr>
              <a:t> /</a:t>
            </a:r>
            <a:r>
              <a:rPr lang="en-US" sz="2118" dirty="0" smtClean="0">
                <a:latin typeface="Courier"/>
                <a:cs typeface="Courier"/>
              </a:rPr>
              <a:t>/ case analysis      </a:t>
            </a:r>
            <a:r>
              <a:rPr lang="en-US" sz="2118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118" dirty="0" smtClean="0">
                <a:latin typeface="Courier"/>
                <a:cs typeface="Courier"/>
              </a:rPr>
              <a:t>       |   </a:t>
            </a:r>
            <a:r>
              <a:rPr lang="en-US" sz="2118" dirty="0" smtClean="0">
                <a:latin typeface="Courier"/>
                <a:cs typeface="Courier"/>
              </a:rPr>
              <a:t>'let' Bind* 'in' Exp           </a:t>
            </a:r>
            <a:r>
              <a:rPr lang="en-US" sz="2118" dirty="0" smtClean="0">
                <a:latin typeface="Courier"/>
                <a:cs typeface="Courier"/>
              </a:rPr>
              <a:t> /</a:t>
            </a:r>
            <a:r>
              <a:rPr lang="en-US" sz="2118" dirty="0" smtClean="0">
                <a:latin typeface="Courier"/>
                <a:cs typeface="Courier"/>
              </a:rPr>
              <a:t>/ local bindings      </a:t>
            </a:r>
            <a:r>
              <a:rPr lang="en-US" sz="2118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118" dirty="0" smtClean="0">
                <a:latin typeface="Courier"/>
                <a:cs typeface="Courier"/>
              </a:rPr>
              <a:t>       |   </a:t>
            </a:r>
            <a:r>
              <a:rPr lang="en-US" sz="2118" dirty="0" smtClean="0">
                <a:latin typeface="Courier"/>
                <a:cs typeface="Courier"/>
              </a:rPr>
              <a:t>Name '(' </a:t>
            </a:r>
            <a:r>
              <a:rPr lang="en-US" sz="2118" dirty="0" err="1" smtClean="0">
                <a:latin typeface="Courier"/>
                <a:cs typeface="Courier"/>
              </a:rPr>
              <a:t>Args</a:t>
            </a:r>
            <a:r>
              <a:rPr lang="en-US" sz="2118" dirty="0" smtClean="0">
                <a:latin typeface="Courier"/>
                <a:cs typeface="Courier"/>
              </a:rPr>
              <a:t> ')'              </a:t>
            </a:r>
            <a:r>
              <a:rPr lang="en-US" sz="2118" dirty="0" smtClean="0">
                <a:latin typeface="Courier"/>
                <a:cs typeface="Courier"/>
              </a:rPr>
              <a:t> /</a:t>
            </a:r>
            <a:r>
              <a:rPr lang="en-US" sz="2118" dirty="0" smtClean="0">
                <a:latin typeface="Courier"/>
                <a:cs typeface="Courier"/>
              </a:rPr>
              <a:t>/ function call      </a:t>
            </a:r>
            <a:r>
              <a:rPr lang="en-US" sz="2118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118" dirty="0" smtClean="0">
                <a:latin typeface="Courier"/>
                <a:cs typeface="Courier"/>
              </a:rPr>
              <a:t>       |   </a:t>
            </a:r>
            <a:r>
              <a:rPr lang="en-US" sz="2118" dirty="0" smtClean="0">
                <a:latin typeface="Courier"/>
                <a:cs typeface="Courier"/>
              </a:rPr>
              <a:t>Name                           </a:t>
            </a:r>
            <a:r>
              <a:rPr lang="en-US" sz="2118" dirty="0" smtClean="0">
                <a:latin typeface="Courier"/>
                <a:cs typeface="Courier"/>
              </a:rPr>
              <a:t> /</a:t>
            </a:r>
            <a:r>
              <a:rPr lang="en-US" sz="2118" dirty="0" smtClean="0">
                <a:latin typeface="Courier"/>
                <a:cs typeface="Courier"/>
              </a:rPr>
              <a:t>/</a:t>
            </a:r>
            <a:r>
              <a:rPr lang="en-US" sz="2118" dirty="0" smtClean="0">
                <a:latin typeface="Courier"/>
                <a:cs typeface="Courier"/>
              </a:rPr>
              <a:t> </a:t>
            </a:r>
            <a:r>
              <a:rPr lang="en-US" sz="2118" dirty="0" err="1" smtClean="0">
                <a:latin typeface="Courier"/>
                <a:cs typeface="Courier"/>
              </a:rPr>
              <a:t>var</a:t>
            </a:r>
            <a:r>
              <a:rPr lang="en-US" sz="2118" dirty="0" smtClean="0">
                <a:latin typeface="Courier"/>
                <a:cs typeface="Courier"/>
              </a:rPr>
              <a:t> reference</a:t>
            </a:r>
          </a:p>
          <a:p>
            <a:pPr>
              <a:buNone/>
            </a:pPr>
            <a:r>
              <a:rPr lang="en-US" sz="2118" dirty="0" smtClean="0">
                <a:latin typeface="Courier"/>
                <a:cs typeface="Courier"/>
              </a:rPr>
              <a:t>Arm    </a:t>
            </a:r>
            <a:r>
              <a:rPr lang="en-US" sz="2118" dirty="0" smtClean="0">
                <a:latin typeface="Courier"/>
                <a:cs typeface="Courier"/>
              </a:rPr>
              <a:t>::= String String '-&gt;' Exp         </a:t>
            </a:r>
            <a:r>
              <a:rPr lang="en-US" sz="2118" dirty="0" smtClean="0">
                <a:latin typeface="Courier"/>
                <a:cs typeface="Courier"/>
              </a:rPr>
              <a:t> /</a:t>
            </a:r>
            <a:r>
              <a:rPr lang="en-US" sz="2118" dirty="0" smtClean="0">
                <a:latin typeface="Courier"/>
                <a:cs typeface="Courier"/>
              </a:rPr>
              <a:t>/ string </a:t>
            </a:r>
            <a:r>
              <a:rPr lang="en-US" sz="2118" dirty="0" smtClean="0">
                <a:latin typeface="Courier"/>
                <a:cs typeface="Courier"/>
              </a:rPr>
              <a:t>detection</a:t>
            </a:r>
          </a:p>
          <a:p>
            <a:pPr>
              <a:buNone/>
            </a:pPr>
            <a:r>
              <a:rPr lang="en-US" sz="2118" dirty="0" smtClean="0">
                <a:latin typeface="Courier"/>
                <a:cs typeface="Courier"/>
              </a:rPr>
              <a:t>Bind   </a:t>
            </a:r>
            <a:r>
              <a:rPr lang="en-US" sz="2118" dirty="0" smtClean="0">
                <a:latin typeface="Courier"/>
                <a:cs typeface="Courier"/>
              </a:rPr>
              <a:t>::= Name '=' Exp                   </a:t>
            </a:r>
            <a:r>
              <a:rPr lang="en-US" sz="2118" dirty="0" smtClean="0">
                <a:latin typeface="Courier"/>
                <a:cs typeface="Courier"/>
              </a:rPr>
              <a:t> </a:t>
            </a:r>
            <a:r>
              <a:rPr lang="en-US" sz="2065" dirty="0" smtClean="0">
                <a:latin typeface="Courier"/>
                <a:cs typeface="Courier"/>
              </a:rPr>
              <a:t>/</a:t>
            </a:r>
            <a:r>
              <a:rPr lang="en-US" sz="2065" dirty="0" smtClean="0">
                <a:latin typeface="Courier"/>
                <a:cs typeface="Courier"/>
              </a:rPr>
              <a:t>/ local binding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74638"/>
            <a:ext cx="8686800" cy="75957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context </a:t>
            </a:r>
            <a:r>
              <a:rPr lang="en-US" sz="2000" dirty="0" err="1" smtClean="0">
                <a:latin typeface="Courier"/>
                <a:cs typeface="Courier"/>
              </a:rPr>
              <a:t>XL::semantics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theory </a:t>
            </a:r>
            <a:r>
              <a:rPr lang="en-US" sz="2000" dirty="0" smtClean="0">
                <a:latin typeface="Courier"/>
                <a:cs typeface="Courier"/>
              </a:rPr>
              <a:t>run {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import </a:t>
            </a:r>
            <a:r>
              <a:rPr lang="en-US" sz="2000" dirty="0" smtClean="0">
                <a:latin typeface="Courier"/>
                <a:cs typeface="Courier"/>
              </a:rPr>
              <a:t>OCL;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import </a:t>
            </a:r>
            <a:r>
              <a:rPr lang="en-US" sz="2000" dirty="0" err="1" smtClean="0">
                <a:latin typeface="Courier"/>
                <a:cs typeface="Courier"/>
              </a:rPr>
              <a:t>XL::syntax::CS</a:t>
            </a:r>
            <a:r>
              <a:rPr lang="en-US" sz="2000" dirty="0" smtClean="0">
                <a:latin typeface="Courier"/>
                <a:cs typeface="Courier"/>
              </a:rPr>
              <a:t>;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import </a:t>
            </a:r>
            <a:r>
              <a:rPr lang="en-US" sz="2000" dirty="0" err="1" smtClean="0">
                <a:latin typeface="Courier"/>
                <a:cs typeface="Courier"/>
              </a:rPr>
              <a:t>XL::semantics::SD</a:t>
            </a:r>
            <a:r>
              <a:rPr lang="en-US" sz="2000" dirty="0" smtClean="0">
                <a:latin typeface="Courier"/>
                <a:cs typeface="Courier"/>
              </a:rPr>
              <a:t>;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relation </a:t>
            </a:r>
            <a:r>
              <a:rPr lang="en-US" sz="2000" dirty="0" smtClean="0">
                <a:latin typeface="Courier"/>
                <a:cs typeface="Courier"/>
              </a:rPr>
              <a:t>R {  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prog:XModel</a:t>
            </a:r>
            <a:r>
              <a:rPr lang="en-US" sz="2000" dirty="0" smtClean="0">
                <a:latin typeface="Courier"/>
                <a:cs typeface="Courier"/>
              </a:rPr>
              <a:t>;  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exp:Exp</a:t>
            </a:r>
            <a:r>
              <a:rPr lang="en-US" sz="2000" dirty="0" smtClean="0">
                <a:latin typeface="Courier"/>
                <a:cs typeface="Courier"/>
              </a:rPr>
              <a:t>;  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val:Value</a:t>
            </a:r>
            <a:r>
              <a:rPr lang="en-US" sz="2000" dirty="0" smtClean="0">
                <a:latin typeface="Courier"/>
                <a:cs typeface="Courier"/>
              </a:rPr>
              <a:t>;  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env:Set</a:t>
            </a:r>
            <a:r>
              <a:rPr lang="en-US" sz="2000" dirty="0" err="1" smtClean="0">
                <a:latin typeface="Courier"/>
                <a:cs typeface="Courier"/>
              </a:rPr>
              <a:t>(Bind</a:t>
            </a:r>
            <a:r>
              <a:rPr lang="en-US" sz="2000" dirty="0" smtClean="0">
                <a:latin typeface="Courier"/>
                <a:cs typeface="Courier"/>
              </a:rPr>
              <a:t>)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}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relation </a:t>
            </a:r>
            <a:r>
              <a:rPr lang="en-US" sz="2000" dirty="0" smtClean="0">
                <a:latin typeface="Courier"/>
                <a:cs typeface="Courier"/>
              </a:rPr>
              <a:t>RS {  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prog:XModel</a:t>
            </a:r>
            <a:r>
              <a:rPr lang="en-US" sz="2000" dirty="0" smtClean="0">
                <a:latin typeface="Courier"/>
                <a:cs typeface="Courier"/>
              </a:rPr>
              <a:t>;  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exps:List</a:t>
            </a:r>
            <a:r>
              <a:rPr lang="en-US" sz="2000" dirty="0" err="1" smtClean="0">
                <a:latin typeface="Courier"/>
                <a:cs typeface="Courier"/>
              </a:rPr>
              <a:t>(Exp</a:t>
            </a:r>
            <a:r>
              <a:rPr lang="en-US" sz="2000" dirty="0" smtClean="0">
                <a:latin typeface="Courier"/>
                <a:cs typeface="Courier"/>
              </a:rPr>
              <a:t>);  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vals:List</a:t>
            </a:r>
            <a:r>
              <a:rPr lang="en-US" sz="2000" dirty="0" err="1" smtClean="0">
                <a:latin typeface="Courier"/>
                <a:cs typeface="Courier"/>
              </a:rPr>
              <a:t>(Value</a:t>
            </a:r>
            <a:r>
              <a:rPr lang="en-US" sz="2000" dirty="0" smtClean="0">
                <a:latin typeface="Courier"/>
                <a:cs typeface="Courier"/>
              </a:rPr>
              <a:t>);  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  </a:t>
            </a:r>
            <a:r>
              <a:rPr lang="en-US" sz="2000" dirty="0" err="1" smtClean="0">
                <a:latin typeface="Courier"/>
                <a:cs typeface="Courier"/>
              </a:rPr>
              <a:t>env:Set</a:t>
            </a:r>
            <a:r>
              <a:rPr lang="en-US" sz="2000" dirty="0" err="1" smtClean="0">
                <a:latin typeface="Courier"/>
                <a:cs typeface="Courier"/>
              </a:rPr>
              <a:t>(Bind</a:t>
            </a:r>
            <a:r>
              <a:rPr lang="en-US" sz="2000" dirty="0" smtClean="0">
                <a:latin typeface="Courier"/>
                <a:cs typeface="Courier"/>
              </a:rPr>
              <a:t>)   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}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}</a:t>
            </a:r>
            <a:endParaRPr lang="en-US" sz="20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to An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domain theory can answer many questions.</a:t>
            </a:r>
          </a:p>
          <a:p>
            <a:r>
              <a:rPr lang="en-US" dirty="0" smtClean="0"/>
              <a:t>When mapping to an implementation it is usual to focus on one question.</a:t>
            </a:r>
          </a:p>
          <a:p>
            <a:r>
              <a:rPr lang="en-US" dirty="0" smtClean="0"/>
              <a:t>Select: given states for all agents, an operation and an action, can the agent use the action to perform the operation?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to Code(1)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50086"/>
            <a:ext cx="8731250" cy="397607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to Code(2)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7316"/>
            <a:ext cx="8229600" cy="46941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understand a domain?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7" y="990600"/>
            <a:ext cx="8170563" cy="563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48100" y="1468438"/>
            <a:ext cx="2362200" cy="146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95700" y="1625600"/>
            <a:ext cx="2362200" cy="146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Language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57200" y="3822700"/>
            <a:ext cx="3022600" cy="2641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Influencer</a:t>
            </a:r>
          </a:p>
          <a:p>
            <a:pPr algn="ctr"/>
            <a:r>
              <a:rPr lang="en-US" sz="3200" dirty="0" smtClean="0"/>
              <a:t>Theory</a:t>
            </a:r>
            <a:endParaRPr lang="en-US" sz="3200" dirty="0"/>
          </a:p>
        </p:txBody>
      </p:sp>
      <p:sp>
        <p:nvSpPr>
          <p:cNvPr id="5" name="Cloud 4"/>
          <p:cNvSpPr/>
          <p:nvPr/>
        </p:nvSpPr>
        <p:spPr>
          <a:xfrm>
            <a:off x="5334000" y="3822700"/>
            <a:ext cx="3352800" cy="23622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Implementation</a:t>
            </a:r>
          </a:p>
          <a:p>
            <a:pPr algn="ctr"/>
            <a:r>
              <a:rPr lang="en-US" sz="3200" dirty="0" smtClean="0"/>
              <a:t>Theory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479800" y="1752600"/>
            <a:ext cx="2311400" cy="157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Theory</a:t>
            </a:r>
          </a:p>
          <a:p>
            <a:pPr algn="ctr"/>
            <a:r>
              <a:rPr lang="en-US" sz="2800" dirty="0" smtClean="0"/>
              <a:t>Mapping</a:t>
            </a:r>
          </a:p>
          <a:p>
            <a:pPr algn="ctr"/>
            <a:r>
              <a:rPr lang="en-US" sz="2800" dirty="0" smtClean="0"/>
              <a:t>Model</a:t>
            </a:r>
            <a:endParaRPr lang="en-US" sz="2800" dirty="0"/>
          </a:p>
        </p:txBody>
      </p:sp>
      <p:cxnSp>
        <p:nvCxnSpPr>
          <p:cNvPr id="8" name="Straight Arrow Connector 7"/>
          <p:cNvCxnSpPr>
            <a:stCxn id="6" idx="1"/>
            <a:endCxn id="4" idx="3"/>
          </p:cNvCxnSpPr>
          <p:nvPr/>
        </p:nvCxnSpPr>
        <p:spPr>
          <a:xfrm rot="10800000" flipV="1">
            <a:off x="1968500" y="2540000"/>
            <a:ext cx="1511300" cy="1433736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5" idx="3"/>
          </p:cNvCxnSpPr>
          <p:nvPr/>
        </p:nvCxnSpPr>
        <p:spPr>
          <a:xfrm>
            <a:off x="5791200" y="2540000"/>
            <a:ext cx="1219200" cy="1417761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the Theory Mapping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1" y="1417638"/>
            <a:ext cx="9989985" cy="54403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Combinations of Theory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Library that allows readers to register, books to be borrowed and fines to be paid.</a:t>
            </a:r>
          </a:p>
          <a:p>
            <a:r>
              <a:rPr lang="en-US" dirty="0" smtClean="0"/>
              <a:t>There are several views: temporal, registration, borrowing, payment.</a:t>
            </a:r>
          </a:p>
          <a:p>
            <a:r>
              <a:rPr lang="en-US" dirty="0" smtClean="0"/>
              <a:t>Each view is a separate theory in terms of a different view.</a:t>
            </a:r>
          </a:p>
          <a:p>
            <a:r>
              <a:rPr lang="en-US" dirty="0" smtClean="0"/>
              <a:t>What is the complete theory?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429000" y="330200"/>
            <a:ext cx="2438400" cy="15367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Complete</a:t>
            </a:r>
          </a:p>
          <a:p>
            <a:pPr algn="ctr"/>
            <a:r>
              <a:rPr lang="en-US" sz="2800" dirty="0" smtClean="0"/>
              <a:t>Theory</a:t>
            </a:r>
            <a:endParaRPr lang="en-US" sz="2800" dirty="0"/>
          </a:p>
        </p:txBody>
      </p:sp>
      <p:sp>
        <p:nvSpPr>
          <p:cNvPr id="5" name="Cloud 4"/>
          <p:cNvSpPr/>
          <p:nvPr/>
        </p:nvSpPr>
        <p:spPr>
          <a:xfrm>
            <a:off x="152400" y="2546350"/>
            <a:ext cx="2235200" cy="15367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Register</a:t>
            </a:r>
          </a:p>
          <a:p>
            <a:pPr algn="ctr"/>
            <a:r>
              <a:rPr lang="en-US" sz="2800" dirty="0" smtClean="0"/>
              <a:t>Theory</a:t>
            </a:r>
            <a:endParaRPr lang="en-US" sz="2800" dirty="0"/>
          </a:p>
        </p:txBody>
      </p:sp>
      <p:sp>
        <p:nvSpPr>
          <p:cNvPr id="6" name="Cloud 5"/>
          <p:cNvSpPr/>
          <p:nvPr/>
        </p:nvSpPr>
        <p:spPr>
          <a:xfrm>
            <a:off x="5105400" y="2546350"/>
            <a:ext cx="1981200" cy="15367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Borrow</a:t>
            </a:r>
          </a:p>
          <a:p>
            <a:pPr algn="ctr"/>
            <a:r>
              <a:rPr lang="en-US" sz="2800" dirty="0" smtClean="0"/>
              <a:t>Theory</a:t>
            </a:r>
            <a:endParaRPr lang="en-US" sz="2800" dirty="0"/>
          </a:p>
        </p:txBody>
      </p:sp>
      <p:sp>
        <p:nvSpPr>
          <p:cNvPr id="7" name="Cloud 6"/>
          <p:cNvSpPr/>
          <p:nvPr/>
        </p:nvSpPr>
        <p:spPr>
          <a:xfrm>
            <a:off x="7213600" y="2584450"/>
            <a:ext cx="1930400" cy="15367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Time</a:t>
            </a:r>
          </a:p>
          <a:p>
            <a:pPr algn="ctr"/>
            <a:r>
              <a:rPr lang="en-US" sz="2800" dirty="0" smtClean="0"/>
              <a:t>Theory</a:t>
            </a:r>
            <a:endParaRPr lang="en-US" sz="2800" dirty="0"/>
          </a:p>
        </p:txBody>
      </p:sp>
      <p:sp>
        <p:nvSpPr>
          <p:cNvPr id="8" name="Cloud 7"/>
          <p:cNvSpPr/>
          <p:nvPr/>
        </p:nvSpPr>
        <p:spPr>
          <a:xfrm>
            <a:off x="2590800" y="2546350"/>
            <a:ext cx="2286000" cy="15367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Repay</a:t>
            </a:r>
          </a:p>
          <a:p>
            <a:pPr algn="ctr"/>
            <a:r>
              <a:rPr lang="en-US" sz="2800" dirty="0" smtClean="0"/>
              <a:t>Theory</a:t>
            </a:r>
            <a:endParaRPr lang="en-US" sz="2800" dirty="0"/>
          </a:p>
        </p:txBody>
      </p:sp>
      <p:sp>
        <p:nvSpPr>
          <p:cNvPr id="9" name="Cloud 8"/>
          <p:cNvSpPr/>
          <p:nvPr/>
        </p:nvSpPr>
        <p:spPr>
          <a:xfrm>
            <a:off x="3556000" y="4978400"/>
            <a:ext cx="2286000" cy="15367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WFF</a:t>
            </a:r>
          </a:p>
          <a:p>
            <a:pPr algn="ctr"/>
            <a:r>
              <a:rPr lang="en-US" sz="2800" dirty="0" smtClean="0"/>
              <a:t>Theory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stCxn id="5" idx="1"/>
            <a:endCxn id="9" idx="2"/>
          </p:cNvCxnSpPr>
          <p:nvPr/>
        </p:nvCxnSpPr>
        <p:spPr>
          <a:xfrm rot="16200000" flipH="1">
            <a:off x="1583877" y="3767536"/>
            <a:ext cx="1665336" cy="2293091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  <a:endCxn id="9" idx="3"/>
          </p:cNvCxnSpPr>
          <p:nvPr/>
        </p:nvCxnSpPr>
        <p:spPr>
          <a:xfrm rot="16200000" flipH="1">
            <a:off x="3723976" y="4091238"/>
            <a:ext cx="984848" cy="9652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3"/>
          </p:cNvCxnSpPr>
          <p:nvPr/>
        </p:nvCxnSpPr>
        <p:spPr>
          <a:xfrm rot="10800000" flipV="1">
            <a:off x="4699000" y="4083050"/>
            <a:ext cx="1168400" cy="983212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rot="5400000">
            <a:off x="6196782" y="3764732"/>
            <a:ext cx="1627236" cy="23368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</p:cNvCxnSpPr>
          <p:nvPr/>
        </p:nvCxnSpPr>
        <p:spPr>
          <a:xfrm rot="10800000" flipV="1">
            <a:off x="1270000" y="1098550"/>
            <a:ext cx="2166565" cy="14859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1"/>
            <a:endCxn id="8" idx="3"/>
          </p:cNvCxnSpPr>
          <p:nvPr/>
        </p:nvCxnSpPr>
        <p:spPr>
          <a:xfrm rot="5400000">
            <a:off x="3806526" y="1792538"/>
            <a:ext cx="768948" cy="9144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1"/>
          </p:cNvCxnSpPr>
          <p:nvPr/>
        </p:nvCxnSpPr>
        <p:spPr>
          <a:xfrm rot="16200000" flipH="1">
            <a:off x="4917257" y="1596207"/>
            <a:ext cx="681086" cy="12192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0"/>
            <a:endCxn id="7" idx="3"/>
          </p:cNvCxnSpPr>
          <p:nvPr/>
        </p:nvCxnSpPr>
        <p:spPr>
          <a:xfrm>
            <a:off x="5865368" y="1098550"/>
            <a:ext cx="2313432" cy="1573762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Understanding is </a:t>
            </a:r>
            <a:r>
              <a:rPr lang="en-US" i="1" dirty="0" smtClean="0"/>
              <a:t>theory building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Modelling and programming are</a:t>
            </a:r>
            <a:r>
              <a:rPr lang="en-US" dirty="0" smtClean="0"/>
              <a:t> essentially the </a:t>
            </a:r>
            <a:r>
              <a:rPr lang="en-US" dirty="0" smtClean="0"/>
              <a:t>same.</a:t>
            </a:r>
          </a:p>
          <a:p>
            <a:r>
              <a:rPr lang="en-US" dirty="0" smtClean="0"/>
              <a:t>Modelling aims to be </a:t>
            </a:r>
            <a:r>
              <a:rPr lang="en-US" i="1" dirty="0" smtClean="0"/>
              <a:t>initial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Programming needs to be </a:t>
            </a:r>
            <a:r>
              <a:rPr lang="en-US" i="1" dirty="0" smtClean="0"/>
              <a:t>terminal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Modelling languages should support theories.</a:t>
            </a:r>
          </a:p>
          <a:p>
            <a:r>
              <a:rPr lang="en-US" dirty="0" smtClean="0"/>
              <a:t>Theories need to support:</a:t>
            </a:r>
          </a:p>
          <a:p>
            <a:pPr lvl="1"/>
            <a:r>
              <a:rPr lang="en-US" dirty="0" smtClean="0"/>
              <a:t>translation through mappings.</a:t>
            </a:r>
          </a:p>
          <a:p>
            <a:pPr lvl="1"/>
            <a:r>
              <a:rPr lang="en-US" dirty="0" smtClean="0"/>
              <a:t>different views through combination.</a:t>
            </a:r>
          </a:p>
          <a:p>
            <a:pPr lvl="1"/>
            <a:r>
              <a:rPr lang="en-US" dirty="0" smtClean="0"/>
              <a:t>patterns through parameterization.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Naur’s</a:t>
            </a:r>
            <a:r>
              <a:rPr lang="en-US" dirty="0" smtClean="0"/>
              <a:t> Thesis: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Programming is Theory Building.</a:t>
            </a:r>
          </a:p>
          <a:p>
            <a:r>
              <a:rPr lang="en-US" dirty="0" smtClean="0"/>
              <a:t>Understand the domain as a theory.</a:t>
            </a:r>
          </a:p>
          <a:p>
            <a:r>
              <a:rPr lang="en-US" dirty="0" smtClean="0"/>
              <a:t>Theories consist of information bearing statements about a domain that are true (or false).</a:t>
            </a:r>
          </a:p>
          <a:p>
            <a:r>
              <a:rPr lang="en-US" dirty="0" smtClean="0"/>
              <a:t>No such thing as </a:t>
            </a:r>
            <a:r>
              <a:rPr lang="en-US" i="1" dirty="0" smtClean="0"/>
              <a:t>the ideal  </a:t>
            </a:r>
            <a:r>
              <a:rPr lang="en-US" dirty="0" smtClean="0"/>
              <a:t>theory because:</a:t>
            </a:r>
          </a:p>
          <a:p>
            <a:pPr lvl="1"/>
            <a:r>
              <a:rPr lang="en-US" dirty="0" smtClean="0"/>
              <a:t>many </a:t>
            </a:r>
            <a:r>
              <a:rPr lang="en-US" dirty="0" smtClean="0"/>
              <a:t>consistent (incomplete) </a:t>
            </a:r>
            <a:r>
              <a:rPr lang="en-US" dirty="0" smtClean="0"/>
              <a:t>theories.</a:t>
            </a:r>
          </a:p>
          <a:p>
            <a:pPr lvl="1"/>
            <a:r>
              <a:rPr lang="en-US" dirty="0" smtClean="0"/>
              <a:t>theories are personal.</a:t>
            </a:r>
          </a:p>
          <a:p>
            <a:pPr lvl="1"/>
            <a:r>
              <a:rPr lang="en-US" dirty="0" smtClean="0"/>
              <a:t>theories consist of information necessary for stakeholder.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Naur’s</a:t>
            </a:r>
            <a:r>
              <a:rPr lang="en-US" dirty="0" smtClean="0"/>
              <a:t> Thesis: Benefit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IPR is in theories.</a:t>
            </a:r>
          </a:p>
          <a:p>
            <a:r>
              <a:rPr lang="en-US" dirty="0" smtClean="0"/>
              <a:t>Theories are more abstract than programs.</a:t>
            </a:r>
          </a:p>
          <a:p>
            <a:r>
              <a:rPr lang="en-US" dirty="0" smtClean="0"/>
              <a:t>Maintain system using theories.</a:t>
            </a:r>
          </a:p>
          <a:p>
            <a:r>
              <a:rPr lang="en-US" dirty="0" smtClean="0"/>
              <a:t>Introduce new people using theory not code.</a:t>
            </a:r>
          </a:p>
          <a:p>
            <a:r>
              <a:rPr lang="en-US" dirty="0" smtClean="0"/>
              <a:t>Theories are reusable (code fails to be).</a:t>
            </a:r>
          </a:p>
          <a:p>
            <a:r>
              <a:rPr lang="en-US" dirty="0" smtClean="0"/>
              <a:t>Theories allow questions to be articulated.</a:t>
            </a:r>
          </a:p>
          <a:p>
            <a:r>
              <a:rPr lang="en-US" dirty="0" smtClean="0"/>
              <a:t>Theories capture different views of a system.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5562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is Theory Building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87438"/>
            <a:ext cx="8276829" cy="5211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Just look at the code.</a:t>
            </a:r>
          </a:p>
          <a:p>
            <a:r>
              <a:rPr lang="en-US" dirty="0" smtClean="0"/>
              <a:t>Misunderstandings because:</a:t>
            </a:r>
          </a:p>
          <a:p>
            <a:pPr lvl="1"/>
            <a:r>
              <a:rPr lang="en-US" dirty="0" smtClean="0"/>
              <a:t> the domain is weakly represented in the </a:t>
            </a:r>
            <a:r>
              <a:rPr lang="en-US" dirty="0" err="1" smtClean="0"/>
              <a:t>modelling</a:t>
            </a:r>
            <a:r>
              <a:rPr lang="en-US" dirty="0" smtClean="0"/>
              <a:t> language.</a:t>
            </a:r>
          </a:p>
          <a:p>
            <a:pPr lvl="1"/>
            <a:r>
              <a:rPr lang="en-US" dirty="0" smtClean="0"/>
              <a:t>unable to articulate questions.</a:t>
            </a:r>
            <a:endParaRPr lang="en-US" dirty="0" smtClean="0"/>
          </a:p>
          <a:p>
            <a:r>
              <a:rPr lang="en-US" dirty="0" smtClean="0"/>
              <a:t>(Tools for) </a:t>
            </a:r>
            <a:r>
              <a:rPr lang="en-US" dirty="0" err="1" smtClean="0"/>
              <a:t>DSLs</a:t>
            </a:r>
            <a:r>
              <a:rPr lang="en-US" dirty="0" smtClean="0"/>
              <a:t> </a:t>
            </a:r>
            <a:r>
              <a:rPr lang="en-US" dirty="0" smtClean="0"/>
              <a:t>are syntax-</a:t>
            </a:r>
            <a:r>
              <a:rPr lang="en-US" dirty="0" smtClean="0"/>
              <a:t>bound and semantics-free.</a:t>
            </a:r>
          </a:p>
          <a:p>
            <a:r>
              <a:rPr lang="en-US" dirty="0" smtClean="0"/>
              <a:t>Meaning is bound up with</a:t>
            </a:r>
            <a:r>
              <a:rPr lang="en-US" dirty="0" smtClean="0"/>
              <a:t> translations </a:t>
            </a:r>
            <a:r>
              <a:rPr lang="en-US" dirty="0" smtClean="0"/>
              <a:t>to code.</a:t>
            </a:r>
          </a:p>
          <a:p>
            <a:r>
              <a:rPr lang="en-US" dirty="0" smtClean="0"/>
              <a:t>Modularity cannot be applied to understanding: have to state the whole thing – no real views.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Naur’s</a:t>
            </a:r>
            <a:r>
              <a:rPr lang="en-US" dirty="0" smtClean="0"/>
              <a:t> Thesis Applied to DSM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What’s the difference between </a:t>
            </a:r>
            <a:r>
              <a:rPr lang="en-US" dirty="0" err="1" smtClean="0"/>
              <a:t>modelling</a:t>
            </a:r>
            <a:r>
              <a:rPr lang="en-US" dirty="0" smtClean="0"/>
              <a:t> and programming?</a:t>
            </a:r>
          </a:p>
          <a:p>
            <a:r>
              <a:rPr lang="en-US" dirty="0" smtClean="0"/>
              <a:t>If programming is the construction of a theory that is then mapped to an implementation (theory) then:</a:t>
            </a:r>
            <a:r>
              <a:rPr lang="en-US" dirty="0" smtClean="0"/>
              <a:t> </a:t>
            </a:r>
            <a:r>
              <a:rPr lang="en-US" i="1" dirty="0" smtClean="0"/>
              <a:t>Modelling smells </a:t>
            </a:r>
            <a:r>
              <a:rPr lang="en-US" i="1" dirty="0" smtClean="0"/>
              <a:t>like programming to 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What’s the difference between </a:t>
            </a:r>
            <a:r>
              <a:rPr lang="en-US" dirty="0" err="1" smtClean="0"/>
              <a:t>modelling</a:t>
            </a:r>
            <a:r>
              <a:rPr lang="en-US" dirty="0" smtClean="0"/>
              <a:t> and </a:t>
            </a:r>
            <a:r>
              <a:rPr lang="en-US" i="1" dirty="0" smtClean="0"/>
              <a:t>domain specific </a:t>
            </a:r>
            <a:r>
              <a:rPr lang="en-US" dirty="0" err="1" smtClean="0"/>
              <a:t>modelling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theory building framework gives us a context in which this can be analyzed.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theory?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theorem</a:t>
            </a:r>
            <a:r>
              <a:rPr lang="en-US" dirty="0" smtClean="0"/>
              <a:t>: true or false statements.</a:t>
            </a:r>
          </a:p>
          <a:p>
            <a:r>
              <a:rPr lang="en-US" b="1" dirty="0" smtClean="0"/>
              <a:t>theory</a:t>
            </a:r>
            <a:r>
              <a:rPr lang="en-US" dirty="0" smtClean="0"/>
              <a:t>: collections of</a:t>
            </a:r>
            <a:r>
              <a:rPr lang="en-US" dirty="0" smtClean="0"/>
              <a:t> theorems.</a:t>
            </a:r>
            <a:endParaRPr lang="en-US" dirty="0" smtClean="0"/>
          </a:p>
          <a:p>
            <a:r>
              <a:rPr lang="en-US" b="1" dirty="0" smtClean="0"/>
              <a:t>axioms</a:t>
            </a:r>
            <a:r>
              <a:rPr lang="en-US" dirty="0" smtClean="0"/>
              <a:t>: statements that are givens.</a:t>
            </a:r>
          </a:p>
          <a:p>
            <a:r>
              <a:rPr lang="en-US" b="1" dirty="0" smtClean="0"/>
              <a:t>rules</a:t>
            </a:r>
            <a:r>
              <a:rPr lang="en-US" dirty="0" smtClean="0"/>
              <a:t>: ways of constructing theorems.</a:t>
            </a:r>
          </a:p>
          <a:p>
            <a:r>
              <a:rPr lang="en-US" b="1" dirty="0" smtClean="0"/>
              <a:t>mappings</a:t>
            </a:r>
            <a:r>
              <a:rPr lang="en-US" dirty="0" smtClean="0"/>
              <a:t>: between theories (and theorems)</a:t>
            </a:r>
          </a:p>
          <a:p>
            <a:r>
              <a:rPr lang="en-US" b="1" dirty="0" smtClean="0"/>
              <a:t>combinations</a:t>
            </a:r>
            <a:r>
              <a:rPr lang="en-US" dirty="0" smtClean="0"/>
              <a:t>: composing theories (and theorems).</a:t>
            </a:r>
          </a:p>
          <a:p>
            <a:r>
              <a:rPr lang="en-US" b="1" dirty="0" smtClean="0"/>
              <a:t>initial</a:t>
            </a:r>
            <a:r>
              <a:rPr lang="en-US" dirty="0" smtClean="0"/>
              <a:t>: an initial theory maps to all the others.</a:t>
            </a:r>
          </a:p>
          <a:p>
            <a:r>
              <a:rPr lang="en-US" b="1" dirty="0" smtClean="0"/>
              <a:t>terminal</a:t>
            </a:r>
            <a:r>
              <a:rPr lang="en-US" dirty="0" smtClean="0"/>
              <a:t>: every theory maps to a terminal theory.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1387</Words>
  <Application>Microsoft Macintosh PowerPoint</Application>
  <PresentationFormat>On-screen Show (4:3)</PresentationFormat>
  <Paragraphs>204</Paragraphs>
  <Slides>34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Domain Specific Modelling as Theory Building</vt:lpstr>
      <vt:lpstr>Overview</vt:lpstr>
      <vt:lpstr>How do we understand a domain?</vt:lpstr>
      <vt:lpstr>Naur’s Thesis: Features</vt:lpstr>
      <vt:lpstr>Naur’s Thesis: Benefit Claims</vt:lpstr>
      <vt:lpstr>Understanding is Theory Building</vt:lpstr>
      <vt:lpstr>What do we currently do?</vt:lpstr>
      <vt:lpstr>Naur’s Thesis Applied to DSM</vt:lpstr>
      <vt:lpstr>What is a theory?</vt:lpstr>
      <vt:lpstr>What is a Domain Specific Theory?</vt:lpstr>
      <vt:lpstr>Modelling Languages</vt:lpstr>
      <vt:lpstr>Modelling Theories</vt:lpstr>
      <vt:lpstr>Abstract Syntax for Theories</vt:lpstr>
      <vt:lpstr>Theory Semantics</vt:lpstr>
      <vt:lpstr>Concrete Syntax for Model Based Theories</vt:lpstr>
      <vt:lpstr>The Domain (Again)</vt:lpstr>
      <vt:lpstr>Abstract Syntax for DSM</vt:lpstr>
      <vt:lpstr>Semantic Domain </vt:lpstr>
      <vt:lpstr>Domain Question</vt:lpstr>
      <vt:lpstr>Defining the Influencer Theory</vt:lpstr>
      <vt:lpstr>Defining an Axiom</vt:lpstr>
      <vt:lpstr>Defining a Rule</vt:lpstr>
      <vt:lpstr>Defining Induction</vt:lpstr>
      <vt:lpstr>Implementation Language: Concrete Syntax</vt:lpstr>
      <vt:lpstr>Implementation Language</vt:lpstr>
      <vt:lpstr>Implementation Theory</vt:lpstr>
      <vt:lpstr>Mapping to An Implementation</vt:lpstr>
      <vt:lpstr>Mapping to Code(1)</vt:lpstr>
      <vt:lpstr>Mapping to Code(2)</vt:lpstr>
      <vt:lpstr>Implementation Language</vt:lpstr>
      <vt:lpstr>Model the Theory Mapping</vt:lpstr>
      <vt:lpstr>Combinations of Theory Views</vt:lpstr>
      <vt:lpstr>Slide 33</vt:lpstr>
      <vt:lpstr>Conclusion</vt:lpstr>
    </vt:vector>
  </TitlesOfParts>
  <Company>Thames Valley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Specific Modelling as Theory Building</dc:title>
  <dc:creator>Tony</dc:creator>
  <cp:lastModifiedBy>Tony</cp:lastModifiedBy>
  <cp:revision>105</cp:revision>
  <dcterms:created xsi:type="dcterms:W3CDTF">2011-02-23T16:03:55Z</dcterms:created>
  <dcterms:modified xsi:type="dcterms:W3CDTF">2011-02-24T01:49:42Z</dcterms:modified>
</cp:coreProperties>
</file>