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64" r:id="rId5"/>
    <p:sldId id="265" r:id="rId6"/>
    <p:sldId id="266" r:id="rId7"/>
    <p:sldId id="267" r:id="rId8"/>
    <p:sldId id="259" r:id="rId9"/>
    <p:sldId id="262" r:id="rId10"/>
    <p:sldId id="260" r:id="rId11"/>
    <p:sldId id="268" r:id="rId12"/>
    <p:sldId id="270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02" y="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E0FE26-1905-42EC-8B28-4A6914B2D80E}" type="datetimeFigureOut">
              <a:rPr lang="en-US" smtClean="0"/>
              <a:t>5/18/2009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8B767-C2DF-4C02-A212-FABC92A74AEE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CF9EE-721A-41CC-98FC-4A28C2502B34}" type="datetime1">
              <a:rPr lang="en-US" smtClean="0"/>
              <a:t>5/18/2009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9BFF0-F330-4E10-9DA1-4E161336D359}" type="datetime1">
              <a:rPr lang="en-US" smtClean="0"/>
              <a:t>5/18/2009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1EAF3-F0C1-4ED5-91F0-561655FE4D70}" type="datetime1">
              <a:rPr lang="en-US" smtClean="0"/>
              <a:t>5/18/2009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2AD00-A990-4795-A5F3-31494BD28E3F}" type="datetime1">
              <a:rPr lang="en-US" smtClean="0"/>
              <a:t>5/18/2009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B673F-64FA-4E60-B929-A59A8968F48D}" type="datetime1">
              <a:rPr lang="en-US" smtClean="0"/>
              <a:t>5/18/2009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6CDFE-12DB-4780-BF03-224C807F223E}" type="datetime1">
              <a:rPr lang="en-US" smtClean="0"/>
              <a:t>5/18/2009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94DAB-C067-407E-A041-20D0718CE54A}" type="datetime1">
              <a:rPr lang="en-US" smtClean="0"/>
              <a:t>5/18/2009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3FFF9-FDC8-4B7C-A8E0-8A3812E133D5}" type="datetime1">
              <a:rPr lang="en-US" smtClean="0"/>
              <a:t>5/18/2009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63808-E145-4A8E-AA49-88F5567522A3}" type="datetime1">
              <a:rPr lang="en-US" smtClean="0"/>
              <a:t>5/18/2009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F95F2-85FF-47B8-85A9-492D478FEBD1}" type="datetime1">
              <a:rPr lang="en-US" smtClean="0"/>
              <a:t>5/18/2009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6293-5AEE-4318-BE95-260B643D9CE0}" type="datetime1">
              <a:rPr lang="en-US" smtClean="0"/>
              <a:t>5/18/2009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1601FE-AC22-4FF8-AA86-9AD11D32AA44}" type="datetime1">
              <a:rPr lang="en-US" smtClean="0"/>
              <a:t>5/18/2009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Model Based Functional Testing using </a:t>
            </a:r>
            <a:br>
              <a:rPr lang="en-GB" dirty="0" smtClean="0"/>
            </a:br>
            <a:r>
              <a:rPr lang="en-GB" dirty="0" smtClean="0"/>
              <a:t>Pattern Directed Filmstrips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Tony Clark</a:t>
            </a:r>
          </a:p>
          <a:p>
            <a:r>
              <a:rPr lang="en-GB" dirty="0" smtClean="0"/>
              <a:t>Centre for Model Driven Software Engineering</a:t>
            </a:r>
          </a:p>
          <a:p>
            <a:r>
              <a:rPr lang="en-GB" dirty="0" smtClean="0"/>
              <a:t>Thames Valley University</a:t>
            </a:r>
          </a:p>
          <a:p>
            <a:r>
              <a:rPr lang="en-GB" dirty="0" smtClean="0"/>
              <a:t>tony.clark@tvu.ac.uk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Language – Text matches Graphics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F ::= 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let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 V = S 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in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 F               local 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defs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dirty="0" smtClean="0">
                <a:latin typeface="Courier New" pitchFamily="49" charset="0"/>
                <a:cs typeface="Courier New" pitchFamily="49" charset="0"/>
              </a:rPr>
            </a:br>
            <a:r>
              <a:rPr lang="en-GB" dirty="0" smtClean="0">
                <a:latin typeface="Courier New" pitchFamily="49" charset="0"/>
                <a:cs typeface="Courier New" pitchFamily="49" charset="0"/>
              </a:rPr>
              <a:t> |  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always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 S { F }               invariants</a:t>
            </a:r>
            <a:br>
              <a:rPr lang="en-GB" dirty="0" smtClean="0">
                <a:latin typeface="Courier New" pitchFamily="49" charset="0"/>
                <a:cs typeface="Courier New" pitchFamily="49" charset="0"/>
              </a:rPr>
            </a:br>
            <a:r>
              <a:rPr lang="en-GB" dirty="0" smtClean="0">
                <a:latin typeface="Courier New" pitchFamily="49" charset="0"/>
                <a:cs typeface="Courier New" pitchFamily="49" charset="0"/>
              </a:rPr>
              <a:t> |  F 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F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                          sequences</a:t>
            </a:r>
            <a:br>
              <a:rPr lang="en-GB" dirty="0" smtClean="0">
                <a:latin typeface="Courier New" pitchFamily="49" charset="0"/>
                <a:cs typeface="Courier New" pitchFamily="49" charset="0"/>
              </a:rPr>
            </a:br>
            <a:r>
              <a:rPr lang="en-GB" dirty="0" smtClean="0">
                <a:latin typeface="Courier New" pitchFamily="49" charset="0"/>
                <a:cs typeface="Courier New" pitchFamily="49" charset="0"/>
              </a:rPr>
              <a:t> |  F*                           repetition</a:t>
            </a:r>
            <a:br>
              <a:rPr lang="en-GB" dirty="0" smtClean="0">
                <a:latin typeface="Courier New" pitchFamily="49" charset="0"/>
                <a:cs typeface="Courier New" pitchFamily="49" charset="0"/>
              </a:rPr>
            </a:br>
            <a:r>
              <a:rPr lang="en-GB" dirty="0" smtClean="0">
                <a:latin typeface="Courier New" pitchFamily="49" charset="0"/>
                <a:cs typeface="Courier New" pitchFamily="49" charset="0"/>
              </a:rPr>
              <a:t> |  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step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 Op 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pre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 S 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post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 S         steps</a:t>
            </a:r>
          </a:p>
          <a:p>
            <a:pPr>
              <a:buNone/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Op ::= V(E*)                       operations</a:t>
            </a:r>
          </a:p>
          <a:p>
            <a:pPr>
              <a:buNone/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S ::= S 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and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 S                      logical and</a:t>
            </a:r>
            <a:br>
              <a:rPr lang="en-GB" dirty="0" smtClean="0">
                <a:latin typeface="Courier New" pitchFamily="49" charset="0"/>
                <a:cs typeface="Courier New" pitchFamily="49" charset="0"/>
              </a:rPr>
            </a:br>
            <a:r>
              <a:rPr lang="en-GB" dirty="0" smtClean="0">
                <a:latin typeface="Courier New" pitchFamily="49" charset="0"/>
                <a:cs typeface="Courier New" pitchFamily="49" charset="0"/>
              </a:rPr>
              <a:t> |  S 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or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 S                       logical or</a:t>
            </a:r>
            <a:br>
              <a:rPr lang="en-GB" dirty="0" smtClean="0">
                <a:latin typeface="Courier New" pitchFamily="49" charset="0"/>
                <a:cs typeface="Courier New" pitchFamily="49" charset="0"/>
              </a:rPr>
            </a:br>
            <a:r>
              <a:rPr lang="en-GB" dirty="0" smtClean="0">
                <a:latin typeface="Courier New" pitchFamily="49" charset="0"/>
                <a:cs typeface="Courier New" pitchFamily="49" charset="0"/>
              </a:rPr>
              <a:t> |  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not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 S                        logical not</a:t>
            </a:r>
            <a:br>
              <a:rPr lang="en-GB" dirty="0" smtClean="0">
                <a:latin typeface="Courier New" pitchFamily="49" charset="0"/>
                <a:cs typeface="Courier New" pitchFamily="49" charset="0"/>
              </a:rPr>
            </a:br>
            <a:r>
              <a:rPr lang="en-GB" dirty="0" smtClean="0">
                <a:latin typeface="Courier New" pitchFamily="49" charset="0"/>
                <a:cs typeface="Courier New" pitchFamily="49" charset="0"/>
              </a:rPr>
              <a:t> |  S[V/V]                       renaming</a:t>
            </a:r>
            <a:br>
              <a:rPr lang="en-GB" dirty="0" smtClean="0">
                <a:latin typeface="Courier New" pitchFamily="49" charset="0"/>
                <a:cs typeface="Courier New" pitchFamily="49" charset="0"/>
              </a:rPr>
            </a:br>
            <a:r>
              <a:rPr lang="en-GB" dirty="0" smtClean="0">
                <a:latin typeface="Courier New" pitchFamily="49" charset="0"/>
                <a:cs typeface="Courier New" pitchFamily="49" charset="0"/>
              </a:rPr>
              <a:t> |  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snapshot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 B                   snapshots</a:t>
            </a:r>
          </a:p>
          <a:p>
            <a:pPr>
              <a:buNone/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B ::= { ([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root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]O)* }               object sets</a:t>
            </a:r>
          </a:p>
          <a:p>
            <a:pPr>
              <a:buNone/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O ::= 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object 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[V]:T { (Q|F)* }      objects</a:t>
            </a:r>
          </a:p>
          <a:p>
            <a:pPr>
              <a:buNone/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Q ::= V (</a:t>
            </a:r>
            <a:r>
              <a:rPr lang="en-GB" b="1" dirty="0" err="1" smtClean="0">
                <a:latin typeface="Courier New" pitchFamily="49" charset="0"/>
                <a:cs typeface="Courier New" pitchFamily="49" charset="0"/>
              </a:rPr>
              <a:t>forall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 | 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exists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) B        quantification</a:t>
            </a:r>
          </a:p>
          <a:p>
            <a:pPr>
              <a:buNone/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F ::= V (= | &lt;&gt;) E                 slots</a:t>
            </a:r>
          </a:p>
          <a:p>
            <a:pPr>
              <a:buNone/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E ::= V | 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 | 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Str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 | 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Bool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 | O     values</a:t>
            </a:r>
            <a:endParaRPr lang="en-GB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68362"/>
          </a:xfrm>
        </p:spPr>
        <p:txBody>
          <a:bodyPr/>
          <a:lstStyle/>
          <a:p>
            <a:r>
              <a:rPr lang="en-GB" dirty="0" smtClean="0"/>
              <a:t>Example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4343400" cy="6096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GB" sz="1300" b="1" dirty="0" smtClean="0">
                <a:latin typeface="Courier New" pitchFamily="49" charset="0"/>
                <a:cs typeface="Courier New" pitchFamily="49" charset="0"/>
              </a:rPr>
              <a:t>let</a:t>
            </a:r>
            <a:r>
              <a:rPr lang="en-GB" sz="13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1300" dirty="0" err="1" smtClean="0">
                <a:latin typeface="Courier New" pitchFamily="49" charset="0"/>
                <a:cs typeface="Courier New" pitchFamily="49" charset="0"/>
              </a:rPr>
              <a:t>AccountsHaveCustomers</a:t>
            </a:r>
            <a:r>
              <a:rPr lang="en-GB" sz="1300" dirty="0" smtClean="0">
                <a:latin typeface="Courier New" pitchFamily="49" charset="0"/>
                <a:cs typeface="Courier New" pitchFamily="49" charset="0"/>
              </a:rPr>
              <a:t> = ...</a:t>
            </a:r>
            <a:br>
              <a:rPr lang="en-GB" sz="13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13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1300" dirty="0" err="1" smtClean="0">
                <a:latin typeface="Courier New" pitchFamily="49" charset="0"/>
                <a:cs typeface="Courier New" pitchFamily="49" charset="0"/>
              </a:rPr>
              <a:t>UniqueIds</a:t>
            </a:r>
            <a:r>
              <a:rPr lang="en-GB" sz="1300" dirty="0" smtClean="0">
                <a:latin typeface="Courier New" pitchFamily="49" charset="0"/>
                <a:cs typeface="Courier New" pitchFamily="49" charset="0"/>
              </a:rPr>
              <a:t> = ...</a:t>
            </a:r>
          </a:p>
          <a:p>
            <a:pPr>
              <a:buNone/>
            </a:pPr>
            <a:r>
              <a:rPr lang="en-GB" sz="1300" b="1" dirty="0" smtClean="0">
                <a:latin typeface="Courier New" pitchFamily="49" charset="0"/>
                <a:cs typeface="Courier New" pitchFamily="49" charset="0"/>
              </a:rPr>
              <a:t>in</a:t>
            </a:r>
            <a:r>
              <a:rPr lang="en-GB" sz="13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1300" b="1" dirty="0" smtClean="0">
                <a:latin typeface="Courier New" pitchFamily="49" charset="0"/>
                <a:cs typeface="Courier New" pitchFamily="49" charset="0"/>
              </a:rPr>
              <a:t>always</a:t>
            </a:r>
            <a:r>
              <a:rPr lang="en-GB" sz="13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1300" dirty="0" err="1" smtClean="0">
                <a:latin typeface="Courier New" pitchFamily="49" charset="0"/>
                <a:cs typeface="Courier New" pitchFamily="49" charset="0"/>
              </a:rPr>
              <a:t>AccountsHaveCustomers</a:t>
            </a:r>
            <a:r>
              <a:rPr lang="en-GB" sz="13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1300" b="1" dirty="0" smtClean="0">
                <a:latin typeface="Courier New" pitchFamily="49" charset="0"/>
                <a:cs typeface="Courier New" pitchFamily="49" charset="0"/>
              </a:rPr>
              <a:t>and</a:t>
            </a:r>
            <a:r>
              <a:rPr lang="en-GB" sz="13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13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13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GB" sz="1300" dirty="0" err="1" smtClean="0">
                <a:latin typeface="Courier New" pitchFamily="49" charset="0"/>
                <a:cs typeface="Courier New" pitchFamily="49" charset="0"/>
              </a:rPr>
              <a:t>UniqueIds</a:t>
            </a:r>
            <a:r>
              <a:rPr lang="en-GB" sz="1300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buNone/>
            </a:pPr>
            <a:r>
              <a:rPr lang="en-GB" sz="1300" dirty="0" smtClean="0">
                <a:latin typeface="Courier New" pitchFamily="49" charset="0"/>
                <a:cs typeface="Courier New" pitchFamily="49" charset="0"/>
              </a:rPr>
              <a:t>     (</a:t>
            </a:r>
            <a:r>
              <a:rPr lang="en-GB" sz="1300" b="1" dirty="0" smtClean="0">
                <a:latin typeface="Courier New" pitchFamily="49" charset="0"/>
                <a:cs typeface="Courier New" pitchFamily="49" charset="0"/>
              </a:rPr>
              <a:t>step</a:t>
            </a:r>
            <a:r>
              <a:rPr lang="en-GB" sz="1300" dirty="0" smtClean="0">
                <a:latin typeface="Courier New" pitchFamily="49" charset="0"/>
                <a:cs typeface="Courier New" pitchFamily="49" charset="0"/>
              </a:rPr>
              <a:t> contact(?</a:t>
            </a:r>
            <a:r>
              <a:rPr lang="en-GB" sz="1300" dirty="0" err="1" smtClean="0">
                <a:latin typeface="Courier New" pitchFamily="49" charset="0"/>
                <a:cs typeface="Courier New" pitchFamily="49" charset="0"/>
              </a:rPr>
              <a:t>id:String</a:t>
            </a:r>
            <a:r>
              <a:rPr lang="en-GB" sz="1300" dirty="0" smtClean="0">
                <a:latin typeface="Courier New" pitchFamily="49" charset="0"/>
                <a:cs typeface="Courier New" pitchFamily="49" charset="0"/>
              </a:rPr>
              <a:t>)</a:t>
            </a:r>
            <a:br>
              <a:rPr lang="en-GB" sz="13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13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1300" b="1" dirty="0" smtClean="0">
                <a:latin typeface="Courier New" pitchFamily="49" charset="0"/>
                <a:cs typeface="Courier New" pitchFamily="49" charset="0"/>
              </a:rPr>
              <a:t>pre</a:t>
            </a:r>
            <a:r>
              <a:rPr lang="en-GB" sz="1300" dirty="0" smtClean="0">
                <a:latin typeface="Courier New" pitchFamily="49" charset="0"/>
                <a:cs typeface="Courier New" pitchFamily="49" charset="0"/>
              </a:rPr>
              <a:t> snapshot {</a:t>
            </a:r>
            <a:br>
              <a:rPr lang="en-GB" sz="13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13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GB" sz="1300" b="1" dirty="0" smtClean="0">
                <a:latin typeface="Courier New" pitchFamily="49" charset="0"/>
                <a:cs typeface="Courier New" pitchFamily="49" charset="0"/>
              </a:rPr>
              <a:t>root</a:t>
            </a:r>
            <a:r>
              <a:rPr lang="en-GB" sz="13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1300" b="1" dirty="0" err="1" smtClean="0">
                <a:latin typeface="Courier New" pitchFamily="49" charset="0"/>
                <a:cs typeface="Courier New" pitchFamily="49" charset="0"/>
              </a:rPr>
              <a:t>object</a:t>
            </a:r>
            <a:r>
              <a:rPr lang="en-GB" sz="1300" dirty="0" err="1" smtClean="0">
                <a:latin typeface="Courier New" pitchFamily="49" charset="0"/>
                <a:cs typeface="Courier New" pitchFamily="49" charset="0"/>
              </a:rPr>
              <a:t>:SalesSystem</a:t>
            </a:r>
            <a:r>
              <a:rPr lang="en-GB" sz="1300" dirty="0" smtClean="0">
                <a:latin typeface="Courier New" pitchFamily="49" charset="0"/>
                <a:cs typeface="Courier New" pitchFamily="49" charset="0"/>
              </a:rPr>
              <a:t> {</a:t>
            </a:r>
            <a:br>
              <a:rPr lang="en-GB" sz="13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13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GB" sz="1300" dirty="0" err="1" smtClean="0">
                <a:latin typeface="Courier New" pitchFamily="49" charset="0"/>
                <a:cs typeface="Courier New" pitchFamily="49" charset="0"/>
              </a:rPr>
              <a:t>contactsDB</a:t>
            </a:r>
            <a:r>
              <a:rPr lang="en-GB" sz="1300" dirty="0" smtClean="0">
                <a:latin typeface="Courier New" pitchFamily="49" charset="0"/>
                <a:cs typeface="Courier New" pitchFamily="49" charset="0"/>
              </a:rPr>
              <a:t> = </a:t>
            </a:r>
            <a:br>
              <a:rPr lang="en-GB" sz="13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1300" dirty="0" smtClean="0"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GB" sz="1300" b="1" dirty="0" err="1" smtClean="0">
                <a:latin typeface="Courier New" pitchFamily="49" charset="0"/>
                <a:cs typeface="Courier New" pitchFamily="49" charset="0"/>
              </a:rPr>
              <a:t>object</a:t>
            </a:r>
            <a:r>
              <a:rPr lang="en-GB" sz="1300" dirty="0" err="1" smtClean="0">
                <a:latin typeface="Courier New" pitchFamily="49" charset="0"/>
                <a:cs typeface="Courier New" pitchFamily="49" charset="0"/>
              </a:rPr>
              <a:t>:ContactsDB</a:t>
            </a:r>
            <a:r>
              <a:rPr lang="en-GB" sz="1300" dirty="0" smtClean="0">
                <a:latin typeface="Courier New" pitchFamily="49" charset="0"/>
                <a:cs typeface="Courier New" pitchFamily="49" charset="0"/>
              </a:rPr>
              <a:t> {</a:t>
            </a:r>
            <a:br>
              <a:rPr lang="en-GB" sz="13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1300" dirty="0" smtClean="0">
                <a:latin typeface="Courier New" pitchFamily="49" charset="0"/>
                <a:cs typeface="Courier New" pitchFamily="49" charset="0"/>
              </a:rPr>
              <a:t>            people </a:t>
            </a:r>
            <a:r>
              <a:rPr lang="en-GB" sz="1300" b="1" dirty="0" err="1" smtClean="0">
                <a:latin typeface="Courier New" pitchFamily="49" charset="0"/>
                <a:cs typeface="Courier New" pitchFamily="49" charset="0"/>
              </a:rPr>
              <a:t>forall</a:t>
            </a:r>
            <a:r>
              <a:rPr lang="en-GB" sz="1300" dirty="0" smtClean="0">
                <a:latin typeface="Courier New" pitchFamily="49" charset="0"/>
                <a:cs typeface="Courier New" pitchFamily="49" charset="0"/>
              </a:rPr>
              <a:t> {</a:t>
            </a:r>
            <a:br>
              <a:rPr lang="en-GB" sz="13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1300" dirty="0" smtClean="0">
                <a:latin typeface="Courier New" pitchFamily="49" charset="0"/>
                <a:cs typeface="Courier New" pitchFamily="49" charset="0"/>
              </a:rPr>
              <a:t>              </a:t>
            </a:r>
            <a:r>
              <a:rPr lang="en-GB" sz="1300" b="1" dirty="0" smtClean="0">
                <a:latin typeface="Courier New" pitchFamily="49" charset="0"/>
                <a:cs typeface="Courier New" pitchFamily="49" charset="0"/>
              </a:rPr>
              <a:t>root</a:t>
            </a:r>
            <a:r>
              <a:rPr lang="en-GB" sz="13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1300" b="1" dirty="0" err="1" smtClean="0">
                <a:latin typeface="Courier New" pitchFamily="49" charset="0"/>
                <a:cs typeface="Courier New" pitchFamily="49" charset="0"/>
              </a:rPr>
              <a:t>object</a:t>
            </a:r>
            <a:r>
              <a:rPr lang="en-GB" sz="1300" dirty="0" err="1" smtClean="0">
                <a:latin typeface="Courier New" pitchFamily="49" charset="0"/>
                <a:cs typeface="Courier New" pitchFamily="49" charset="0"/>
              </a:rPr>
              <a:t>:Person</a:t>
            </a:r>
            <a:r>
              <a:rPr lang="en-GB" sz="1300" dirty="0" smtClean="0">
                <a:latin typeface="Courier New" pitchFamily="49" charset="0"/>
                <a:cs typeface="Courier New" pitchFamily="49" charset="0"/>
              </a:rPr>
              <a:t> {</a:t>
            </a:r>
            <a:br>
              <a:rPr lang="en-GB" sz="13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1300" dirty="0" smtClean="0">
                <a:latin typeface="Courier New" pitchFamily="49" charset="0"/>
                <a:cs typeface="Courier New" pitchFamily="49" charset="0"/>
              </a:rPr>
              <a:t>                cid &lt;&gt; ?id</a:t>
            </a:r>
            <a:br>
              <a:rPr lang="en-GB" sz="13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1300" dirty="0" smtClean="0">
                <a:latin typeface="Courier New" pitchFamily="49" charset="0"/>
                <a:cs typeface="Courier New" pitchFamily="49" charset="0"/>
              </a:rPr>
              <a:t>              }</a:t>
            </a:r>
            <a:br>
              <a:rPr lang="en-GB" sz="13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1300" dirty="0" smtClean="0">
                <a:latin typeface="Courier New" pitchFamily="49" charset="0"/>
                <a:cs typeface="Courier New" pitchFamily="49" charset="0"/>
              </a:rPr>
              <a:t>            }</a:t>
            </a:r>
            <a:br>
              <a:rPr lang="en-GB" sz="13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1300" dirty="0" smtClean="0">
                <a:latin typeface="Courier New" pitchFamily="49" charset="0"/>
                <a:cs typeface="Courier New" pitchFamily="49" charset="0"/>
              </a:rPr>
              <a:t>          }</a:t>
            </a:r>
            <a:br>
              <a:rPr lang="en-GB" sz="13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1300" dirty="0" smtClean="0">
                <a:latin typeface="Courier New" pitchFamily="49" charset="0"/>
                <a:cs typeface="Courier New" pitchFamily="49" charset="0"/>
              </a:rPr>
              <a:t>      }</a:t>
            </a:r>
          </a:p>
          <a:p>
            <a:pPr>
              <a:buNone/>
            </a:pPr>
            <a:r>
              <a:rPr lang="en-GB" sz="13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GB" sz="1300" b="1" dirty="0" smtClean="0">
                <a:latin typeface="Courier New" pitchFamily="49" charset="0"/>
                <a:cs typeface="Courier New" pitchFamily="49" charset="0"/>
              </a:rPr>
              <a:t>post</a:t>
            </a:r>
            <a:r>
              <a:rPr lang="en-GB" sz="13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1300" b="1" dirty="0" smtClean="0">
                <a:latin typeface="Courier New" pitchFamily="49" charset="0"/>
                <a:cs typeface="Courier New" pitchFamily="49" charset="0"/>
              </a:rPr>
              <a:t>snapshot</a:t>
            </a:r>
            <a:r>
              <a:rPr lang="en-GB" sz="1300" dirty="0" smtClean="0">
                <a:latin typeface="Courier New" pitchFamily="49" charset="0"/>
                <a:cs typeface="Courier New" pitchFamily="49" charset="0"/>
              </a:rPr>
              <a:t> {</a:t>
            </a:r>
            <a:br>
              <a:rPr lang="en-GB" sz="13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1300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GB" sz="1300" b="1" dirty="0" smtClean="0">
                <a:latin typeface="Courier New" pitchFamily="49" charset="0"/>
                <a:cs typeface="Courier New" pitchFamily="49" charset="0"/>
              </a:rPr>
              <a:t>root</a:t>
            </a:r>
            <a:r>
              <a:rPr lang="en-GB" sz="13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1300" b="1" dirty="0" err="1" smtClean="0">
                <a:latin typeface="Courier New" pitchFamily="49" charset="0"/>
                <a:cs typeface="Courier New" pitchFamily="49" charset="0"/>
              </a:rPr>
              <a:t>object</a:t>
            </a:r>
            <a:r>
              <a:rPr lang="en-GB" sz="1300" dirty="0" err="1" smtClean="0">
                <a:latin typeface="Courier New" pitchFamily="49" charset="0"/>
                <a:cs typeface="Courier New" pitchFamily="49" charset="0"/>
              </a:rPr>
              <a:t>:SalesSystem</a:t>
            </a:r>
            <a:r>
              <a:rPr lang="en-GB" sz="1300" dirty="0" smtClean="0">
                <a:latin typeface="Courier New" pitchFamily="49" charset="0"/>
                <a:cs typeface="Courier New" pitchFamily="49" charset="0"/>
              </a:rPr>
              <a:t> {</a:t>
            </a:r>
            <a:br>
              <a:rPr lang="en-GB" sz="13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1300" dirty="0" smtClean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GB" sz="1300" dirty="0" err="1" smtClean="0">
                <a:latin typeface="Courier New" pitchFamily="49" charset="0"/>
                <a:cs typeface="Courier New" pitchFamily="49" charset="0"/>
              </a:rPr>
              <a:t>contactsDB</a:t>
            </a:r>
            <a:r>
              <a:rPr lang="en-GB" sz="1300" dirty="0" smtClean="0">
                <a:latin typeface="Courier New" pitchFamily="49" charset="0"/>
                <a:cs typeface="Courier New" pitchFamily="49" charset="0"/>
              </a:rPr>
              <a:t> =</a:t>
            </a:r>
            <a:br>
              <a:rPr lang="en-GB" sz="13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1300" dirty="0" smtClean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GB" sz="1300" b="1" dirty="0" err="1" smtClean="0">
                <a:latin typeface="Courier New" pitchFamily="49" charset="0"/>
                <a:cs typeface="Courier New" pitchFamily="49" charset="0"/>
              </a:rPr>
              <a:t>object</a:t>
            </a:r>
            <a:r>
              <a:rPr lang="en-GB" sz="1300" dirty="0" err="1" smtClean="0">
                <a:latin typeface="Courier New" pitchFamily="49" charset="0"/>
                <a:cs typeface="Courier New" pitchFamily="49" charset="0"/>
              </a:rPr>
              <a:t>:ContactsDB</a:t>
            </a:r>
            <a:r>
              <a:rPr lang="en-GB" sz="1300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buNone/>
            </a:pPr>
            <a:r>
              <a:rPr lang="en-GB" sz="1300" dirty="0" smtClean="0">
                <a:latin typeface="Courier New" pitchFamily="49" charset="0"/>
                <a:cs typeface="Courier New" pitchFamily="49" charset="0"/>
              </a:rPr>
              <a:t>                 people </a:t>
            </a:r>
            <a:r>
              <a:rPr lang="en-GB" sz="1300" b="1" dirty="0" smtClean="0">
                <a:latin typeface="Courier New" pitchFamily="49" charset="0"/>
                <a:cs typeface="Courier New" pitchFamily="49" charset="0"/>
              </a:rPr>
              <a:t>exists</a:t>
            </a:r>
            <a:r>
              <a:rPr lang="en-GB" sz="1300" dirty="0" smtClean="0">
                <a:latin typeface="Courier New" pitchFamily="49" charset="0"/>
                <a:cs typeface="Courier New" pitchFamily="49" charset="0"/>
              </a:rPr>
              <a:t> {</a:t>
            </a:r>
            <a:br>
              <a:rPr lang="en-GB" sz="13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1300" dirty="0" smtClean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GB" sz="1300" b="1" dirty="0" smtClean="0">
                <a:latin typeface="Courier New" pitchFamily="49" charset="0"/>
                <a:cs typeface="Courier New" pitchFamily="49" charset="0"/>
              </a:rPr>
              <a:t>root</a:t>
            </a:r>
            <a:r>
              <a:rPr lang="en-GB" sz="13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1300" b="1" dirty="0" err="1" smtClean="0">
                <a:latin typeface="Courier New" pitchFamily="49" charset="0"/>
                <a:cs typeface="Courier New" pitchFamily="49" charset="0"/>
              </a:rPr>
              <a:t>object</a:t>
            </a:r>
            <a:r>
              <a:rPr lang="en-GB" sz="1300" dirty="0" err="1" smtClean="0">
                <a:latin typeface="Courier New" pitchFamily="49" charset="0"/>
                <a:cs typeface="Courier New" pitchFamily="49" charset="0"/>
              </a:rPr>
              <a:t>:Person</a:t>
            </a:r>
            <a:r>
              <a:rPr lang="en-GB" sz="1300" dirty="0" smtClean="0">
                <a:latin typeface="Courier New" pitchFamily="49" charset="0"/>
                <a:cs typeface="Courier New" pitchFamily="49" charset="0"/>
              </a:rPr>
              <a:t> {</a:t>
            </a:r>
            <a:br>
              <a:rPr lang="en-GB" sz="13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1300" dirty="0" smtClean="0">
                <a:latin typeface="Courier New" pitchFamily="49" charset="0"/>
                <a:cs typeface="Courier New" pitchFamily="49" charset="0"/>
              </a:rPr>
              <a:t>                  cid = ?id</a:t>
            </a:r>
            <a:br>
              <a:rPr lang="en-GB" sz="13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1300" dirty="0" smtClean="0">
                <a:latin typeface="Courier New" pitchFamily="49" charset="0"/>
                <a:cs typeface="Courier New" pitchFamily="49" charset="0"/>
              </a:rPr>
              <a:t>                }</a:t>
            </a:r>
            <a:br>
              <a:rPr lang="en-GB" sz="13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1300" dirty="0" smtClean="0">
                <a:latin typeface="Courier New" pitchFamily="49" charset="0"/>
                <a:cs typeface="Courier New" pitchFamily="49" charset="0"/>
              </a:rPr>
              <a:t>             }</a:t>
            </a:r>
            <a:br>
              <a:rPr lang="en-GB" sz="13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1300" dirty="0" smtClean="0">
                <a:latin typeface="Courier New" pitchFamily="49" charset="0"/>
                <a:cs typeface="Courier New" pitchFamily="49" charset="0"/>
              </a:rPr>
              <a:t>           }</a:t>
            </a:r>
            <a:br>
              <a:rPr lang="en-GB" sz="13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1300" dirty="0" smtClean="0">
                <a:latin typeface="Courier New" pitchFamily="49" charset="0"/>
                <a:cs typeface="Courier New" pitchFamily="49" charset="0"/>
              </a:rPr>
              <a:t>        }</a:t>
            </a:r>
            <a:br>
              <a:rPr lang="en-GB" sz="13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1300" dirty="0" smtClean="0">
                <a:latin typeface="Courier New" pitchFamily="49" charset="0"/>
                <a:cs typeface="Courier New" pitchFamily="49" charset="0"/>
              </a:rPr>
              <a:t>  ... ship, register and </a:t>
            </a:r>
            <a:r>
              <a:rPr lang="en-GB" sz="1300" dirty="0" err="1" smtClean="0">
                <a:latin typeface="Courier New" pitchFamily="49" charset="0"/>
                <a:cs typeface="Courier New" pitchFamily="49" charset="0"/>
              </a:rPr>
              <a:t>placeOrder</a:t>
            </a:r>
            <a:r>
              <a:rPr lang="en-GB" sz="1300" dirty="0" smtClean="0">
                <a:latin typeface="Courier New" pitchFamily="49" charset="0"/>
                <a:cs typeface="Courier New" pitchFamily="49" charset="0"/>
              </a:rPr>
              <a:t>)*</a:t>
            </a:r>
            <a:br>
              <a:rPr lang="en-GB" sz="13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13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0" y="679483"/>
            <a:ext cx="2295525" cy="3092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3429000"/>
            <a:ext cx="2133600" cy="3615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Demonstration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DSL for testing in XMF</a:t>
            </a:r>
          </a:p>
          <a:p>
            <a:r>
              <a:rPr lang="en-GB" dirty="0" smtClean="0"/>
              <a:t>Run against </a:t>
            </a:r>
            <a:r>
              <a:rPr lang="en-GB" dirty="0" err="1" smtClean="0"/>
              <a:t>SalesSystem</a:t>
            </a:r>
            <a:r>
              <a:rPr lang="en-GB" dirty="0" smtClean="0"/>
              <a:t> in Java</a:t>
            </a:r>
          </a:p>
          <a:p>
            <a:r>
              <a:rPr lang="en-GB" dirty="0" smtClean="0"/>
              <a:t>Caveats:</a:t>
            </a:r>
          </a:p>
          <a:p>
            <a:pPr lvl="1"/>
            <a:r>
              <a:rPr lang="en-GB" dirty="0" smtClean="0"/>
              <a:t>Filmstrip language</a:t>
            </a:r>
          </a:p>
          <a:p>
            <a:pPr lvl="1"/>
            <a:r>
              <a:rPr lang="en-GB" dirty="0" smtClean="0"/>
              <a:t>OCL for snapshots (not this demo)</a:t>
            </a:r>
          </a:p>
          <a:p>
            <a:pPr lvl="1"/>
            <a:r>
              <a:rPr lang="en-GB" dirty="0" smtClean="0"/>
              <a:t>No implementation mapping.</a:t>
            </a:r>
          </a:p>
          <a:p>
            <a:pPr lvl="1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Extend UML for model based testing:</a:t>
            </a:r>
          </a:p>
          <a:p>
            <a:pPr lvl="1"/>
            <a:r>
              <a:rPr lang="en-GB" dirty="0" smtClean="0"/>
              <a:t>Filmstrips (based on use cases)</a:t>
            </a:r>
          </a:p>
          <a:p>
            <a:pPr lvl="1"/>
            <a:r>
              <a:rPr lang="en-GB" dirty="0" smtClean="0"/>
              <a:t>Snapshot patterns (based on object models)</a:t>
            </a:r>
          </a:p>
          <a:p>
            <a:r>
              <a:rPr lang="en-GB" dirty="0" smtClean="0"/>
              <a:t>Semantics: sequences of object models.</a:t>
            </a:r>
          </a:p>
          <a:p>
            <a:r>
              <a:rPr lang="en-GB" dirty="0" smtClean="0"/>
              <a:t>Testing:</a:t>
            </a:r>
          </a:p>
          <a:p>
            <a:pPr lvl="1"/>
            <a:r>
              <a:rPr lang="en-GB" dirty="0" smtClean="0"/>
              <a:t>Generate candidate filmstrips</a:t>
            </a:r>
          </a:p>
          <a:p>
            <a:pPr lvl="1"/>
            <a:r>
              <a:rPr lang="en-GB" dirty="0" smtClean="0"/>
              <a:t>Run against SUT (after implementation mapping)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Industry likes using models.</a:t>
            </a:r>
          </a:p>
          <a:p>
            <a:r>
              <a:rPr lang="en-GB" dirty="0" smtClean="0"/>
              <a:t>Tests as part of requirements is a good idea.</a:t>
            </a:r>
          </a:p>
          <a:p>
            <a:r>
              <a:rPr lang="en-GB" dirty="0" smtClean="0"/>
              <a:t>Industry does not like scary stuff.</a:t>
            </a:r>
          </a:p>
          <a:p>
            <a:r>
              <a:rPr lang="en-GB" dirty="0" smtClean="0"/>
              <a:t>Can modelling:</a:t>
            </a:r>
          </a:p>
          <a:p>
            <a:pPr lvl="1"/>
            <a:r>
              <a:rPr lang="en-GB" dirty="0" smtClean="0"/>
              <a:t>Incorporate testing.</a:t>
            </a:r>
          </a:p>
          <a:p>
            <a:pPr lvl="1"/>
            <a:r>
              <a:rPr lang="en-GB" dirty="0" smtClean="0"/>
              <a:t>Make tests more diagrammatic.</a:t>
            </a:r>
          </a:p>
          <a:p>
            <a:pPr lvl="1"/>
            <a:r>
              <a:rPr lang="en-GB" dirty="0" smtClean="0"/>
              <a:t>Be more exemplar-based.</a:t>
            </a:r>
          </a:p>
          <a:p>
            <a:pPr lvl="1"/>
            <a:r>
              <a:rPr lang="en-GB" dirty="0" smtClean="0"/>
              <a:t>Do more stuff with use cases.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GB" dirty="0" smtClean="0"/>
              <a:t>Example Model</a:t>
            </a:r>
            <a:endParaRPr lang="en-GB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682831"/>
            <a:ext cx="7924800" cy="61751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GB" dirty="0" smtClean="0"/>
              <a:t>Behaviour</a:t>
            </a:r>
            <a:endParaRPr lang="en-GB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104777"/>
            <a:ext cx="8458200" cy="57532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Testing Behaviour – Wood from Trees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382000" cy="52578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sz="2400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GB" sz="2400" dirty="0" err="1" smtClean="0">
                <a:latin typeface="Courier New" pitchFamily="49" charset="0"/>
                <a:cs typeface="Courier New" pitchFamily="49" charset="0"/>
              </a:rPr>
              <a:t>TestSalesSystem</a:t>
            </a:r>
            <a:r>
              <a:rPr lang="en-GB" sz="2400" dirty="0" smtClean="0"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GB" sz="2400" dirty="0" err="1" smtClean="0">
                <a:latin typeface="Courier New" pitchFamily="49" charset="0"/>
                <a:cs typeface="Courier New" pitchFamily="49" charset="0"/>
              </a:rPr>
              <a:t>TestCase</a:t>
            </a:r>
            <a:r>
              <a:rPr lang="en-GB" sz="2400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buNone/>
            </a:pPr>
            <a:r>
              <a:rPr lang="en-GB" sz="2400" dirty="0" smtClean="0">
                <a:latin typeface="Courier New" pitchFamily="49" charset="0"/>
                <a:cs typeface="Courier New" pitchFamily="49" charset="0"/>
              </a:rPr>
              <a:t>  private s = new </a:t>
            </a:r>
            <a:r>
              <a:rPr lang="en-GB" sz="2400" dirty="0" err="1" smtClean="0">
                <a:latin typeface="Courier New" pitchFamily="49" charset="0"/>
                <a:cs typeface="Courier New" pitchFamily="49" charset="0"/>
              </a:rPr>
              <a:t>SalesSystem</a:t>
            </a:r>
            <a:r>
              <a:rPr lang="en-GB" sz="24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GB" sz="2400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>
              <a:buNone/>
            </a:pPr>
            <a:r>
              <a:rPr lang="en-GB" sz="2400" dirty="0" smtClean="0">
                <a:latin typeface="Courier New" pitchFamily="49" charset="0"/>
                <a:cs typeface="Courier New" pitchFamily="49" charset="0"/>
              </a:rPr>
              <a:t>  public void </a:t>
            </a:r>
            <a:r>
              <a:rPr lang="en-GB" sz="2400" dirty="0" err="1" smtClean="0">
                <a:latin typeface="Courier New" pitchFamily="49" charset="0"/>
                <a:cs typeface="Courier New" pitchFamily="49" charset="0"/>
              </a:rPr>
              <a:t>testAddContact</a:t>
            </a:r>
            <a:r>
              <a:rPr lang="en-GB" sz="2400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>
              <a:buNone/>
            </a:pPr>
            <a:r>
              <a:rPr lang="en-GB" sz="2400" dirty="0" smtClean="0">
                <a:latin typeface="Courier New" pitchFamily="49" charset="0"/>
                <a:cs typeface="Courier New" pitchFamily="49" charset="0"/>
              </a:rPr>
              <a:t>    String name = “</a:t>
            </a:r>
            <a:r>
              <a:rPr lang="en-GB" sz="2400" dirty="0" err="1" smtClean="0">
                <a:latin typeface="Courier New" pitchFamily="49" charset="0"/>
                <a:cs typeface="Courier New" pitchFamily="49" charset="0"/>
              </a:rPr>
              <a:t>fred</a:t>
            </a:r>
            <a:r>
              <a:rPr lang="en-GB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400" dirty="0" err="1" smtClean="0">
                <a:latin typeface="Courier New" pitchFamily="49" charset="0"/>
                <a:cs typeface="Courier New" pitchFamily="49" charset="0"/>
              </a:rPr>
              <a:t>jones</a:t>
            </a:r>
            <a:r>
              <a:rPr lang="en-GB" sz="2400" dirty="0" smtClean="0">
                <a:latin typeface="Courier New" pitchFamily="49" charset="0"/>
                <a:cs typeface="Courier New" pitchFamily="49" charset="0"/>
              </a:rPr>
              <a:t>”;</a:t>
            </a:r>
          </a:p>
          <a:p>
            <a:pPr>
              <a:buNone/>
            </a:pPr>
            <a:r>
              <a:rPr lang="en-GB" sz="2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2400" dirty="0" err="1" smtClean="0">
                <a:latin typeface="Courier New" pitchFamily="49" charset="0"/>
                <a:cs typeface="Courier New" pitchFamily="49" charset="0"/>
              </a:rPr>
              <a:t>s.contact</a:t>
            </a:r>
            <a:r>
              <a:rPr lang="en-GB" sz="2400" dirty="0" smtClean="0">
                <a:latin typeface="Courier New" pitchFamily="49" charset="0"/>
                <a:cs typeface="Courier New" pitchFamily="49" charset="0"/>
              </a:rPr>
              <a:t>(name);</a:t>
            </a:r>
          </a:p>
          <a:p>
            <a:pPr>
              <a:buNone/>
            </a:pPr>
            <a:r>
              <a:rPr lang="en-GB" sz="2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2400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GB" sz="2400" dirty="0" smtClean="0">
                <a:latin typeface="Courier New" pitchFamily="49" charset="0"/>
                <a:cs typeface="Courier New" pitchFamily="49" charset="0"/>
              </a:rPr>
              <a:t> added = false;</a:t>
            </a:r>
          </a:p>
          <a:p>
            <a:pPr>
              <a:buNone/>
            </a:pPr>
            <a:r>
              <a:rPr lang="en-GB" sz="2400" dirty="0" smtClean="0">
                <a:latin typeface="Courier New" pitchFamily="49" charset="0"/>
                <a:cs typeface="Courier New" pitchFamily="49" charset="0"/>
              </a:rPr>
              <a:t>    for(Person p : </a:t>
            </a:r>
            <a:r>
              <a:rPr lang="en-GB" sz="2400" dirty="0" err="1" smtClean="0">
                <a:latin typeface="Courier New" pitchFamily="49" charset="0"/>
                <a:cs typeface="Courier New" pitchFamily="49" charset="0"/>
              </a:rPr>
              <a:t>s.contactsDB</a:t>
            </a:r>
            <a:r>
              <a:rPr lang="en-GB" sz="2400" dirty="0" smtClean="0">
                <a:latin typeface="Courier New" pitchFamily="49" charset="0"/>
                <a:cs typeface="Courier New" pitchFamily="49" charset="0"/>
              </a:rPr>
              <a:t>().</a:t>
            </a:r>
            <a:r>
              <a:rPr lang="en-GB" sz="2400" dirty="0" err="1" smtClean="0">
                <a:latin typeface="Courier New" pitchFamily="49" charset="0"/>
                <a:cs typeface="Courier New" pitchFamily="49" charset="0"/>
              </a:rPr>
              <a:t>getPeople</a:t>
            </a:r>
            <a:r>
              <a:rPr lang="en-GB" sz="2400" dirty="0" smtClean="0">
                <a:latin typeface="Courier New" pitchFamily="49" charset="0"/>
                <a:cs typeface="Courier New" pitchFamily="49" charset="0"/>
              </a:rPr>
              <a:t>())</a:t>
            </a:r>
          </a:p>
          <a:p>
            <a:pPr>
              <a:buNone/>
            </a:pPr>
            <a:r>
              <a:rPr lang="en-GB" sz="2400" dirty="0" smtClean="0">
                <a:latin typeface="Courier New" pitchFamily="49" charset="0"/>
                <a:cs typeface="Courier New" pitchFamily="49" charset="0"/>
              </a:rPr>
              <a:t>      if(</a:t>
            </a:r>
            <a:r>
              <a:rPr lang="en-GB" sz="2400" dirty="0" err="1" smtClean="0">
                <a:latin typeface="Courier New" pitchFamily="49" charset="0"/>
                <a:cs typeface="Courier New" pitchFamily="49" charset="0"/>
              </a:rPr>
              <a:t>p.getCID</a:t>
            </a:r>
            <a:r>
              <a:rPr lang="en-GB" sz="2400" dirty="0" smtClean="0">
                <a:latin typeface="Courier New" pitchFamily="49" charset="0"/>
                <a:cs typeface="Courier New" pitchFamily="49" charset="0"/>
              </a:rPr>
              <a:t>().equals(name))</a:t>
            </a:r>
          </a:p>
          <a:p>
            <a:pPr>
              <a:buNone/>
            </a:pPr>
            <a:r>
              <a:rPr lang="en-GB" sz="2400" dirty="0" smtClean="0">
                <a:latin typeface="Courier New" pitchFamily="49" charset="0"/>
                <a:cs typeface="Courier New" pitchFamily="49" charset="0"/>
              </a:rPr>
              <a:t>        added = true;</a:t>
            </a:r>
          </a:p>
          <a:p>
            <a:pPr>
              <a:buNone/>
            </a:pPr>
            <a:r>
              <a:rPr lang="en-GB" sz="2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2400" dirty="0" err="1" smtClean="0">
                <a:latin typeface="Courier New" pitchFamily="49" charset="0"/>
                <a:cs typeface="Courier New" pitchFamily="49" charset="0"/>
              </a:rPr>
              <a:t>AssertTrue</a:t>
            </a:r>
            <a:r>
              <a:rPr lang="en-GB" sz="2400" dirty="0" smtClean="0">
                <a:latin typeface="Courier New" pitchFamily="49" charset="0"/>
                <a:cs typeface="Courier New" pitchFamily="49" charset="0"/>
              </a:rPr>
              <a:t>(name + “ not </a:t>
            </a:r>
            <a:r>
              <a:rPr lang="en-GB" sz="2400" dirty="0" err="1" smtClean="0">
                <a:latin typeface="Courier New" pitchFamily="49" charset="0"/>
                <a:cs typeface="Courier New" pitchFamily="49" charset="0"/>
              </a:rPr>
              <a:t>added”,added</a:t>
            </a:r>
            <a:r>
              <a:rPr lang="en-GB" sz="24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GB" sz="24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buNone/>
            </a:pPr>
            <a:r>
              <a:rPr lang="en-GB" sz="2400" dirty="0" smtClean="0">
                <a:latin typeface="Courier New" pitchFamily="49" charset="0"/>
                <a:cs typeface="Courier New" pitchFamily="49" charset="0"/>
              </a:rPr>
              <a:t>...</a:t>
            </a:r>
          </a:p>
          <a:p>
            <a:pPr>
              <a:buNone/>
            </a:pPr>
            <a:r>
              <a:rPr lang="en-GB" sz="24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GB" sz="2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Testing Behaviour – Scary!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2800" dirty="0" smtClean="0">
                <a:latin typeface="Courier New" pitchFamily="49" charset="0"/>
                <a:cs typeface="Courier New" pitchFamily="49" charset="0"/>
              </a:rPr>
              <a:t>context </a:t>
            </a:r>
            <a:r>
              <a:rPr lang="en-GB" sz="2800" dirty="0" err="1" smtClean="0">
                <a:latin typeface="Courier New" pitchFamily="49" charset="0"/>
                <a:cs typeface="Courier New" pitchFamily="49" charset="0"/>
              </a:rPr>
              <a:t>SalesSystem</a:t>
            </a:r>
            <a:r>
              <a:rPr lang="en-GB" sz="2800" dirty="0" smtClean="0">
                <a:latin typeface="Courier New" pitchFamily="49" charset="0"/>
                <a:cs typeface="Courier New" pitchFamily="49" charset="0"/>
              </a:rPr>
              <a:t>::contact(</a:t>
            </a:r>
            <a:r>
              <a:rPr lang="en-GB" sz="2800" dirty="0" err="1" smtClean="0">
                <a:latin typeface="Courier New" pitchFamily="49" charset="0"/>
                <a:cs typeface="Courier New" pitchFamily="49" charset="0"/>
              </a:rPr>
              <a:t>name:String</a:t>
            </a:r>
            <a:r>
              <a:rPr lang="en-GB" sz="28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n-GB" sz="2800" dirty="0" smtClean="0">
                <a:latin typeface="Courier New" pitchFamily="49" charset="0"/>
                <a:cs typeface="Courier New" pitchFamily="49" charset="0"/>
              </a:rPr>
              <a:t>  pre: </a:t>
            </a:r>
          </a:p>
          <a:p>
            <a:pPr>
              <a:buNone/>
            </a:pPr>
            <a:r>
              <a:rPr lang="en-GB" sz="2800" dirty="0" smtClean="0">
                <a:latin typeface="Courier New" pitchFamily="49" charset="0"/>
                <a:cs typeface="Courier New" pitchFamily="49" charset="0"/>
              </a:rPr>
              <a:t>    not </a:t>
            </a:r>
            <a:r>
              <a:rPr lang="en-GB" sz="2800" dirty="0" err="1" smtClean="0">
                <a:latin typeface="Courier New" pitchFamily="49" charset="0"/>
                <a:cs typeface="Courier New" pitchFamily="49" charset="0"/>
              </a:rPr>
              <a:t>contactsDB.people</a:t>
            </a:r>
            <a:r>
              <a:rPr lang="en-GB" sz="2800" dirty="0" smtClean="0">
                <a:latin typeface="Courier New" pitchFamily="49" charset="0"/>
                <a:cs typeface="Courier New" pitchFamily="49" charset="0"/>
              </a:rPr>
              <a:t>-&gt;exists(p | </a:t>
            </a:r>
            <a:br>
              <a:rPr lang="en-GB" sz="28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800" dirty="0" smtClean="0">
                <a:latin typeface="Courier New" pitchFamily="49" charset="0"/>
                <a:cs typeface="Courier New" pitchFamily="49" charset="0"/>
              </a:rPr>
              <a:t>        p.name = name)</a:t>
            </a:r>
          </a:p>
          <a:p>
            <a:pPr>
              <a:buNone/>
            </a:pPr>
            <a:r>
              <a:rPr lang="en-GB" sz="2800" dirty="0" smtClean="0">
                <a:latin typeface="Courier New" pitchFamily="49" charset="0"/>
                <a:cs typeface="Courier New" pitchFamily="49" charset="0"/>
              </a:rPr>
              <a:t>  post: </a:t>
            </a:r>
          </a:p>
          <a:p>
            <a:pPr>
              <a:buNone/>
            </a:pPr>
            <a:r>
              <a:rPr lang="en-GB" sz="2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2800" dirty="0" err="1" smtClean="0">
                <a:latin typeface="Courier New" pitchFamily="49" charset="0"/>
                <a:cs typeface="Courier New" pitchFamily="49" charset="0"/>
              </a:rPr>
              <a:t>contactsDB.people</a:t>
            </a:r>
            <a:r>
              <a:rPr lang="en-GB" sz="2800" dirty="0" smtClean="0">
                <a:latin typeface="Courier New" pitchFamily="49" charset="0"/>
                <a:cs typeface="Courier New" pitchFamily="49" charset="0"/>
              </a:rPr>
              <a:t>-&gt;exists(p | </a:t>
            </a:r>
            <a:br>
              <a:rPr lang="en-GB" sz="28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800" dirty="0" smtClean="0">
                <a:latin typeface="Courier New" pitchFamily="49" charset="0"/>
                <a:cs typeface="Courier New" pitchFamily="49" charset="0"/>
              </a:rPr>
              <a:t>    p.name = name)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Model Driven Testing</a:t>
            </a:r>
            <a:endParaRPr lang="en-GB" dirty="0"/>
          </a:p>
        </p:txBody>
      </p:sp>
      <p:pic>
        <p:nvPicPr>
          <p:cNvPr id="4" name="Content Placeholder 3" descr="Testing_Architectur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3400" y="819150"/>
            <a:ext cx="7772400" cy="5829300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Filmstrip Specification</a:t>
            </a:r>
            <a:endParaRPr lang="en-GB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04800" y="1524000"/>
            <a:ext cx="9638430" cy="490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Snapshots: </a:t>
            </a:r>
            <a:r>
              <a:rPr lang="en-GB" dirty="0" err="1" smtClean="0"/>
              <a:t>AccountsHaveCustomers</a:t>
            </a:r>
            <a:endParaRPr lang="en-GB" dirty="0"/>
          </a:p>
        </p:txBody>
      </p:sp>
      <p:pic>
        <p:nvPicPr>
          <p:cNvPr id="4098" name="Picture 2" descr="C:\Users\tvustaff\Documents\My Dropbox\TVU_Files\Research\MDTesting\AST 09\Account_Implies_Custom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1143000"/>
            <a:ext cx="3581400" cy="486429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733800" y="1295400"/>
            <a:ext cx="4596130" cy="64633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snapshot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AccountsHaveCustomers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 {</a:t>
            </a:r>
            <a:br>
              <a:rPr lang="en-GB" dirty="0" smtClean="0">
                <a:latin typeface="Courier New" pitchFamily="49" charset="0"/>
                <a:cs typeface="Courier New" pitchFamily="49" charset="0"/>
              </a:rPr>
            </a:br>
            <a:r>
              <a:rPr lang="en-GB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GB" b="1" dirty="0" err="1" smtClean="0">
                <a:latin typeface="Courier New" pitchFamily="49" charset="0"/>
                <a:cs typeface="Courier New" pitchFamily="49" charset="0"/>
              </a:rPr>
              <a:t>objec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t:SalesSystem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 {</a:t>
            </a:r>
            <a:br>
              <a:rPr lang="en-GB" dirty="0" smtClean="0">
                <a:latin typeface="Courier New" pitchFamily="49" charset="0"/>
                <a:cs typeface="Courier New" pitchFamily="49" charset="0"/>
              </a:rPr>
            </a:br>
            <a:r>
              <a:rPr lang="en-GB" dirty="0" smtClean="0">
                <a:latin typeface="Courier New" pitchFamily="49" charset="0"/>
                <a:cs typeface="Courier New" pitchFamily="49" charset="0"/>
              </a:rPr>
              <a:t>    accounts = </a:t>
            </a:r>
            <a:br>
              <a:rPr lang="en-GB" dirty="0" smtClean="0">
                <a:latin typeface="Courier New" pitchFamily="49" charset="0"/>
                <a:cs typeface="Courier New" pitchFamily="49" charset="0"/>
              </a:rPr>
            </a:br>
            <a:r>
              <a:rPr lang="en-GB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GB" b="1" dirty="0" err="1" smtClean="0">
                <a:latin typeface="Courier New" pitchFamily="49" charset="0"/>
                <a:cs typeface="Courier New" pitchFamily="49" charset="0"/>
              </a:rPr>
              <a:t>object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:AccountsSystem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 {</a:t>
            </a:r>
            <a:br>
              <a:rPr lang="en-GB" dirty="0" smtClean="0">
                <a:latin typeface="Courier New" pitchFamily="49" charset="0"/>
                <a:cs typeface="Courier New" pitchFamily="49" charset="0"/>
              </a:rPr>
            </a:br>
            <a:r>
              <a:rPr lang="en-GB" dirty="0" smtClean="0">
                <a:latin typeface="Courier New" pitchFamily="49" charset="0"/>
                <a:cs typeface="Courier New" pitchFamily="49" charset="0"/>
              </a:rPr>
              <a:t>        accounts </a:t>
            </a:r>
            <a:r>
              <a:rPr lang="en-GB" b="1" dirty="0" err="1" smtClean="0">
                <a:latin typeface="Courier New" pitchFamily="49" charset="0"/>
                <a:cs typeface="Courier New" pitchFamily="49" charset="0"/>
              </a:rPr>
              <a:t>forall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 {</a:t>
            </a:r>
            <a:br>
              <a:rPr lang="en-GB" dirty="0" smtClean="0">
                <a:latin typeface="Courier New" pitchFamily="49" charset="0"/>
                <a:cs typeface="Courier New" pitchFamily="49" charset="0"/>
              </a:rPr>
            </a:br>
            <a:r>
              <a:rPr lang="en-GB" dirty="0" smtClean="0"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root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b="1" dirty="0" err="1" smtClean="0">
                <a:latin typeface="Courier New" pitchFamily="49" charset="0"/>
                <a:cs typeface="Courier New" pitchFamily="49" charset="0"/>
              </a:rPr>
              <a:t>object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:Account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 {</a:t>
            </a:r>
            <a:br>
              <a:rPr lang="en-GB" dirty="0" smtClean="0">
                <a:latin typeface="Courier New" pitchFamily="49" charset="0"/>
                <a:cs typeface="Courier New" pitchFamily="49" charset="0"/>
              </a:rPr>
            </a:br>
            <a:r>
              <a:rPr lang="en-GB" dirty="0" smtClean="0">
                <a:latin typeface="Courier New" pitchFamily="49" charset="0"/>
                <a:cs typeface="Courier New" pitchFamily="49" charset="0"/>
              </a:rPr>
              <a:t>            cid = ?c</a:t>
            </a:r>
            <a:br>
              <a:rPr lang="en-GB" dirty="0" smtClean="0">
                <a:latin typeface="Courier New" pitchFamily="49" charset="0"/>
                <a:cs typeface="Courier New" pitchFamily="49" charset="0"/>
              </a:rPr>
            </a:br>
            <a:r>
              <a:rPr lang="en-GB" dirty="0" smtClean="0"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object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 ?o:Customer {</a:t>
            </a:r>
          </a:p>
          <a:p>
            <a:r>
              <a:rPr lang="en-GB" dirty="0" smtClean="0">
                <a:latin typeface="Courier New" pitchFamily="49" charset="0"/>
                <a:cs typeface="Courier New" pitchFamily="49" charset="0"/>
              </a:rPr>
              <a:t>            cid = ?c</a:t>
            </a:r>
            <a:br>
              <a:rPr lang="en-GB" dirty="0" smtClean="0">
                <a:latin typeface="Courier New" pitchFamily="49" charset="0"/>
                <a:cs typeface="Courier New" pitchFamily="49" charset="0"/>
              </a:rPr>
            </a:br>
            <a:r>
              <a:rPr lang="en-GB" dirty="0" smtClean="0">
                <a:latin typeface="Courier New" pitchFamily="49" charset="0"/>
                <a:cs typeface="Courier New" pitchFamily="49" charset="0"/>
              </a:rPr>
              <a:t>          }</a:t>
            </a:r>
            <a:br>
              <a:rPr lang="en-GB" dirty="0" smtClean="0">
                <a:latin typeface="Courier New" pitchFamily="49" charset="0"/>
                <a:cs typeface="Courier New" pitchFamily="49" charset="0"/>
              </a:rPr>
            </a:br>
            <a:r>
              <a:rPr lang="en-GB" dirty="0" smtClean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r>
              <a:rPr lang="en-GB" dirty="0" smtClean="0">
                <a:latin typeface="Courier New" pitchFamily="49" charset="0"/>
                <a:cs typeface="Courier New" pitchFamily="49" charset="0"/>
              </a:rPr>
              <a:t>      }</a:t>
            </a:r>
          </a:p>
          <a:p>
            <a:r>
              <a:rPr lang="en-GB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orderSystem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 =</a:t>
            </a:r>
            <a:br>
              <a:rPr lang="en-GB" dirty="0" smtClean="0">
                <a:latin typeface="Courier New" pitchFamily="49" charset="0"/>
                <a:cs typeface="Courier New" pitchFamily="49" charset="0"/>
              </a:rPr>
            </a:br>
            <a:r>
              <a:rPr lang="en-GB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GB" b="1" dirty="0" err="1" smtClean="0">
                <a:latin typeface="Courier New" pitchFamily="49" charset="0"/>
                <a:cs typeface="Courier New" pitchFamily="49" charset="0"/>
              </a:rPr>
              <a:t>object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:OrderSystem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 {</a:t>
            </a:r>
            <a:br>
              <a:rPr lang="en-GB" dirty="0" smtClean="0">
                <a:latin typeface="Courier New" pitchFamily="49" charset="0"/>
                <a:cs typeface="Courier New" pitchFamily="49" charset="0"/>
              </a:rPr>
            </a:br>
            <a:r>
              <a:rPr lang="en-GB" dirty="0" smtClean="0">
                <a:latin typeface="Courier New" pitchFamily="49" charset="0"/>
                <a:cs typeface="Courier New" pitchFamily="49" charset="0"/>
              </a:rPr>
              <a:t>        customers 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exists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 {</a:t>
            </a:r>
            <a:br>
              <a:rPr lang="en-GB" dirty="0" smtClean="0">
                <a:latin typeface="Courier New" pitchFamily="49" charset="0"/>
                <a:cs typeface="Courier New" pitchFamily="49" charset="0"/>
              </a:rPr>
            </a:br>
            <a:r>
              <a:rPr lang="en-GB" dirty="0" smtClean="0"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GB" b="1" dirty="0" err="1" smtClean="0">
                <a:latin typeface="Courier New" pitchFamily="49" charset="0"/>
                <a:cs typeface="Courier New" pitchFamily="49" charset="0"/>
              </a:rPr>
              <a:t>root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?o:Customer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 {</a:t>
            </a:r>
            <a:br>
              <a:rPr lang="en-GB" dirty="0" smtClean="0">
                <a:latin typeface="Courier New" pitchFamily="49" charset="0"/>
                <a:cs typeface="Courier New" pitchFamily="49" charset="0"/>
              </a:rPr>
            </a:br>
            <a:r>
              <a:rPr lang="en-GB" dirty="0" smtClean="0">
                <a:latin typeface="Courier New" pitchFamily="49" charset="0"/>
                <a:cs typeface="Courier New" pitchFamily="49" charset="0"/>
              </a:rPr>
              <a:t>        }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 object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 </a:t>
            </a:r>
            <a:br>
              <a:rPr lang="en-GB" dirty="0" smtClean="0">
                <a:latin typeface="Courier New" pitchFamily="49" charset="0"/>
                <a:cs typeface="Courier New" pitchFamily="49" charset="0"/>
              </a:rPr>
            </a:br>
            <a:r>
              <a:rPr lang="en-GB" dirty="0" smtClean="0">
                <a:latin typeface="Courier New" pitchFamily="49" charset="0"/>
                <a:cs typeface="Courier New" pitchFamily="49" charset="0"/>
              </a:rPr>
              <a:t>      }</a:t>
            </a:r>
            <a:br>
              <a:rPr lang="en-GB" dirty="0" smtClean="0">
                <a:latin typeface="Courier New" pitchFamily="49" charset="0"/>
                <a:cs typeface="Courier New" pitchFamily="49" charset="0"/>
              </a:rPr>
            </a:br>
            <a:r>
              <a:rPr lang="en-GB" dirty="0" smtClean="0">
                <a:latin typeface="Courier New" pitchFamily="49" charset="0"/>
                <a:cs typeface="Courier New" pitchFamily="49" charset="0"/>
              </a:rPr>
              <a:t>  }</a:t>
            </a:r>
            <a:br>
              <a:rPr lang="en-GB" dirty="0" smtClean="0">
                <a:latin typeface="Courier New" pitchFamily="49" charset="0"/>
                <a:cs typeface="Courier New" pitchFamily="49" charset="0"/>
              </a:rPr>
            </a:br>
            <a:r>
              <a:rPr lang="en-GB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GB" dirty="0" smtClean="0">
                <a:latin typeface="Courier New" pitchFamily="49" charset="0"/>
                <a:cs typeface="Courier New" pitchFamily="49" charset="0"/>
              </a:rPr>
              <a:t>            </a:t>
            </a:r>
            <a:br>
              <a:rPr lang="en-GB" dirty="0" smtClean="0">
                <a:latin typeface="Courier New" pitchFamily="49" charset="0"/>
                <a:cs typeface="Courier New" pitchFamily="49" charset="0"/>
              </a:rPr>
            </a:br>
            <a:r>
              <a:rPr lang="en-GB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endParaRPr lang="en-GB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5369</TotalTime>
  <Words>271</Words>
  <Application>Microsoft Office PowerPoint</Application>
  <PresentationFormat>On-screen Show (4:3)</PresentationFormat>
  <Paragraphs>88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Model Based Functional Testing using  Pattern Directed Filmstrips</vt:lpstr>
      <vt:lpstr>Overview</vt:lpstr>
      <vt:lpstr>Example Model</vt:lpstr>
      <vt:lpstr>Behaviour</vt:lpstr>
      <vt:lpstr>Testing Behaviour – Wood from Trees</vt:lpstr>
      <vt:lpstr>Testing Behaviour – Scary!</vt:lpstr>
      <vt:lpstr>Model Driven Testing</vt:lpstr>
      <vt:lpstr>Filmstrip Specification</vt:lpstr>
      <vt:lpstr>Snapshots: AccountsHaveCustomers</vt:lpstr>
      <vt:lpstr>Language – Text matches Graphics</vt:lpstr>
      <vt:lpstr>Example</vt:lpstr>
      <vt:lpstr>Demonstration</vt:lpstr>
      <vt:lpstr>Conclusion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 Based Functional Testing using  Pattern Directed Filmstrips</dc:title>
  <dc:creator>tvustaff</dc:creator>
  <cp:lastModifiedBy>tvustaff</cp:lastModifiedBy>
  <cp:revision>440</cp:revision>
  <dcterms:created xsi:type="dcterms:W3CDTF">2006-08-16T00:00:00Z</dcterms:created>
  <dcterms:modified xsi:type="dcterms:W3CDTF">2009-05-18T15:40:23Z</dcterms:modified>
</cp:coreProperties>
</file>