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7" r:id="rId4"/>
    <p:sldId id="272" r:id="rId5"/>
    <p:sldId id="273" r:id="rId6"/>
    <p:sldId id="274" r:id="rId7"/>
    <p:sldId id="280" r:id="rId8"/>
    <p:sldId id="275" r:id="rId9"/>
    <p:sldId id="281" r:id="rId10"/>
    <p:sldId id="276" r:id="rId11"/>
    <p:sldId id="277" r:id="rId12"/>
    <p:sldId id="278" r:id="rId13"/>
    <p:sldId id="279" r:id="rId14"/>
    <p:sldId id="290" r:id="rId15"/>
    <p:sldId id="258" r:id="rId16"/>
    <p:sldId id="259" r:id="rId17"/>
    <p:sldId id="270" r:id="rId18"/>
    <p:sldId id="260" r:id="rId19"/>
    <p:sldId id="282" r:id="rId20"/>
    <p:sldId id="283" r:id="rId21"/>
    <p:sldId id="284" r:id="rId22"/>
    <p:sldId id="285" r:id="rId23"/>
    <p:sldId id="295" r:id="rId24"/>
    <p:sldId id="297" r:id="rId25"/>
    <p:sldId id="298" r:id="rId26"/>
    <p:sldId id="299" r:id="rId27"/>
    <p:sldId id="300" r:id="rId28"/>
    <p:sldId id="289" r:id="rId29"/>
    <p:sldId id="265" r:id="rId30"/>
    <p:sldId id="301" r:id="rId31"/>
    <p:sldId id="268" r:id="rId32"/>
    <p:sldId id="269" r:id="rId33"/>
    <p:sldId id="302" r:id="rId34"/>
    <p:sldId id="261" r:id="rId35"/>
    <p:sldId id="266" r:id="rId36"/>
    <p:sldId id="286" r:id="rId37"/>
    <p:sldId id="271" r:id="rId38"/>
    <p:sldId id="291" r:id="rId39"/>
    <p:sldId id="292" r:id="rId40"/>
    <p:sldId id="293" r:id="rId41"/>
    <p:sldId id="294" r:id="rId42"/>
    <p:sldId id="288" r:id="rId43"/>
    <p:sldId id="26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handoutMaster" Target="handoutMasters/handoutMaster1.xml"/><Relationship Id="rId35" Type="http://schemas.openxmlformats.org/officeDocument/2006/relationships/slide" Target="slides/slide34.xml"/><Relationship Id="rId51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B99F2-96EF-C643-862A-7FB58035C636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9ED8D-0585-D048-A9D5-D40D3D3FF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68D6-044D-B448-B07B-48F91E92C99B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8EB9-C283-1547-B29B-166C73F9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210-1CD9-B34B-A1D7-D91BF8558BF0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3AA-3A40-3744-9F33-6C1A3669B642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3D71-CF63-704F-97EA-98C14BEB3812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63C8-EF0A-A348-A36B-CE6C02C8B488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0C82-0F3B-8945-B02E-07B152B00FA2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38F0-488F-8C43-B819-8F95977AE584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7205-E2B0-2446-A5AA-9E123DBF9964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338B-3C89-5441-A619-30100D57A74A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FBE4-09A7-004F-9A05-C5AE7C721D20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8D24-FA75-6F4B-922A-B899009AE020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8167-6DD6-9D40-B144-825FCDAB1C13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603F-401E-FA42-A692-F443E0C65287}" type="datetime1">
              <a:rPr lang="en-US" smtClean="0"/>
              <a:pPr/>
              <a:t>5/26/11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B6427-1088-4639-BFC9-F6A35328F9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.n.clark@mdx.ac.uk" TargetMode="External"/><Relationship Id="rId3" Type="http://schemas.openxmlformats.org/officeDocument/2006/relationships/hyperlink" Target="http://www.eis.mdx.ac.uk/staffpages/tonyclar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hyperlink" Target="mailto:Rmaksimchuk@ProjectPragmatics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hyperlink" Target="mailto:Rmaksimchuk@ProjectPragmatics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17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Driven Development: </a:t>
            </a:r>
            <a:br>
              <a:rPr lang="en-US" dirty="0" smtClean="0"/>
            </a:br>
            <a:r>
              <a:rPr lang="en-US" dirty="0" smtClean="0"/>
              <a:t>What went right? </a:t>
            </a:r>
            <a:br>
              <a:rPr lang="en-US" dirty="0" smtClean="0"/>
            </a:br>
            <a:r>
              <a:rPr lang="en-US" dirty="0" smtClean="0"/>
              <a:t>What went wrong? </a:t>
            </a:r>
            <a:br>
              <a:rPr lang="en-US" dirty="0" smtClean="0"/>
            </a:br>
            <a:r>
              <a:rPr lang="en-US" dirty="0" smtClean="0"/>
              <a:t>What needs to happen?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Tony Clark</a:t>
            </a:r>
          </a:p>
          <a:p>
            <a:r>
              <a:rPr lang="en-GB" dirty="0" smtClean="0"/>
              <a:t>Middlesex University</a:t>
            </a:r>
          </a:p>
          <a:p>
            <a:r>
              <a:rPr lang="en-GB" dirty="0" smtClean="0"/>
              <a:t>London, UK</a:t>
            </a:r>
          </a:p>
          <a:p>
            <a:r>
              <a:rPr lang="en-GB" dirty="0" smtClean="0">
                <a:hlinkClick r:id="rId2"/>
              </a:rPr>
              <a:t>t.n.clark@mdx.ac.uk</a:t>
            </a:r>
            <a:r>
              <a:rPr lang="en-GB" dirty="0" smtClean="0"/>
              <a:t> </a:t>
            </a:r>
          </a:p>
          <a:p>
            <a:r>
              <a:rPr lang="en-US" dirty="0" smtClean="0">
                <a:hlinkClick r:id="rId3"/>
              </a:rPr>
              <a:t>http://www.eis.mdx.ac.uk/staffpages/tonyclark/</a:t>
            </a: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Theory Encoding leads to a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368" y="4281269"/>
            <a:ext cx="6663245" cy="249480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Theories must be encoded in technology.</a:t>
            </a:r>
          </a:p>
          <a:p>
            <a:r>
              <a:rPr lang="en-GB" dirty="0" smtClean="0"/>
              <a:t>Bound to be incomplete.</a:t>
            </a:r>
          </a:p>
          <a:p>
            <a:r>
              <a:rPr lang="en-GB" dirty="0" smtClean="0"/>
              <a:t>Using </a:t>
            </a:r>
            <a:r>
              <a:rPr lang="en-GB" i="1" dirty="0" smtClean="0"/>
              <a:t>domain specific </a:t>
            </a:r>
            <a:r>
              <a:rPr lang="en-GB" dirty="0" smtClean="0"/>
              <a:t>technologies</a:t>
            </a:r>
            <a:r>
              <a:rPr lang="en-GB" i="1" dirty="0" smtClean="0"/>
              <a:t> </a:t>
            </a:r>
            <a:r>
              <a:rPr lang="en-GB" dirty="0" smtClean="0"/>
              <a:t>will help.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4861" y="1538069"/>
            <a:ext cx="3796242" cy="4442353"/>
            <a:chOff x="4890558" y="1417638"/>
            <a:chExt cx="3796242" cy="4442353"/>
          </a:xfrm>
        </p:grpSpPr>
        <p:pic>
          <p:nvPicPr>
            <p:cNvPr id="5" name="Picture 2" descr="C:\Users\Tony\AppData\Local\Microsoft\Windows\Temporary Internet Files\Content.IE5\FBVH20H5\MC900441376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600" y="1417638"/>
              <a:ext cx="2743200" cy="2743200"/>
            </a:xfrm>
            <a:prstGeom prst="rect">
              <a:avLst/>
            </a:prstGeom>
            <a:noFill/>
          </p:spPr>
        </p:pic>
        <p:pic>
          <p:nvPicPr>
            <p:cNvPr id="6" name="Picture 3" descr="C:\Users\Tony\AppData\Local\Microsoft\Windows\Temporary Internet Files\Content.IE5\59R1FOA7\MC900078622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0558" y="3974570"/>
              <a:ext cx="876417" cy="188542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990880" y="2375972"/>
              <a:ext cx="841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Theory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00945" y="1786233"/>
            <a:ext cx="2082800" cy="2159003"/>
            <a:chOff x="4233333" y="4157129"/>
            <a:chExt cx="2082800" cy="2159003"/>
          </a:xfrm>
        </p:grpSpPr>
        <p:sp>
          <p:nvSpPr>
            <p:cNvPr id="16" name="Oval 15"/>
            <p:cNvSpPr/>
            <p:nvPr/>
          </p:nvSpPr>
          <p:spPr>
            <a:xfrm>
              <a:off x="4233333" y="4157129"/>
              <a:ext cx="2082800" cy="21590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>
              <a:stCxn id="16" idx="7"/>
              <a:endCxn id="21" idx="7"/>
            </p:cNvCxnSpPr>
            <p:nvPr/>
          </p:nvCxnSpPr>
          <p:spPr>
            <a:xfrm rot="16200000" flipH="1" flipV="1">
              <a:off x="5540195" y="4495714"/>
              <a:ext cx="493326" cy="4485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5"/>
              <a:endCxn id="21" idx="5"/>
            </p:cNvCxnSpPr>
            <p:nvPr/>
          </p:nvCxnSpPr>
          <p:spPr>
            <a:xfrm rot="5400000" flipH="1">
              <a:off x="5538479" y="5527319"/>
              <a:ext cx="496758" cy="4485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1"/>
              <a:endCxn id="21" idx="1"/>
            </p:cNvCxnSpPr>
            <p:nvPr/>
          </p:nvCxnSpPr>
          <p:spPr>
            <a:xfrm rot="16200000" flipH="1">
              <a:off x="4538090" y="4473569"/>
              <a:ext cx="493326" cy="4928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21" idx="3"/>
            </p:cNvCxnSpPr>
            <p:nvPr/>
          </p:nvCxnSpPr>
          <p:spPr>
            <a:xfrm rot="5400000" flipH="1" flipV="1">
              <a:off x="4536374" y="5505173"/>
              <a:ext cx="496758" cy="4928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921088" y="4855507"/>
              <a:ext cx="751581" cy="758815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4795284" y="25957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Domain Specific </a:t>
            </a:r>
            <a:r>
              <a:rPr lang="en-GB" dirty="0" err="1" smtClean="0"/>
              <a:t>vs</a:t>
            </a:r>
            <a:r>
              <a:rPr lang="en-GB" dirty="0" smtClean="0"/>
              <a:t> General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09" y="1600200"/>
            <a:ext cx="8229600" cy="4525963"/>
          </a:xfrm>
        </p:spPr>
        <p:txBody>
          <a:bodyPr/>
          <a:lstStyle/>
          <a:p>
            <a:r>
              <a:rPr lang="en-GB" dirty="0" smtClean="0"/>
              <a:t>Models and implementation</a:t>
            </a:r>
            <a:br>
              <a:rPr lang="en-GB" dirty="0" smtClean="0"/>
            </a:br>
            <a:r>
              <a:rPr lang="en-GB" dirty="0" smtClean="0"/>
              <a:t>languages reduce the theory</a:t>
            </a:r>
            <a:br>
              <a:rPr lang="en-GB" dirty="0" smtClean="0"/>
            </a:br>
            <a:r>
              <a:rPr lang="en-GB" dirty="0" smtClean="0"/>
              <a:t>mismatch.</a:t>
            </a:r>
          </a:p>
          <a:p>
            <a:r>
              <a:rPr lang="en-GB" dirty="0" smtClean="0"/>
              <a:t>Try to be as domain specific</a:t>
            </a:r>
            <a:br>
              <a:rPr lang="en-GB" dirty="0" smtClean="0"/>
            </a:br>
            <a:r>
              <a:rPr lang="en-GB" dirty="0" smtClean="0"/>
              <a:t>as possible.</a:t>
            </a:r>
          </a:p>
          <a:p>
            <a:r>
              <a:rPr lang="en-GB" dirty="0" smtClean="0"/>
              <a:t>This introduces the need for</a:t>
            </a:r>
            <a:br>
              <a:rPr lang="en-GB" dirty="0" smtClean="0"/>
            </a:br>
            <a:r>
              <a:rPr lang="en-GB" dirty="0" smtClean="0"/>
              <a:t>a transformation to </a:t>
            </a:r>
            <a:br>
              <a:rPr lang="en-GB" dirty="0" smtClean="0"/>
            </a:br>
            <a:r>
              <a:rPr lang="en-GB" dirty="0" smtClean="0"/>
              <a:t>implementation technology.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480634" y="914538"/>
            <a:ext cx="2383344" cy="2312562"/>
            <a:chOff x="4026480" y="3768500"/>
            <a:chExt cx="2792260" cy="2709333"/>
          </a:xfrm>
        </p:grpSpPr>
        <p:grpSp>
          <p:nvGrpSpPr>
            <p:cNvPr id="20" name="Group 10"/>
            <p:cNvGrpSpPr/>
            <p:nvPr/>
          </p:nvGrpSpPr>
          <p:grpSpPr>
            <a:xfrm>
              <a:off x="4026480" y="3768500"/>
              <a:ext cx="2792260" cy="2709333"/>
              <a:chOff x="4233333" y="4157129"/>
              <a:chExt cx="2082800" cy="2159003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233333" y="4157129"/>
                <a:ext cx="2082800" cy="215900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Arrow Connector 28"/>
              <p:cNvCxnSpPr>
                <a:stCxn id="28" idx="7"/>
                <a:endCxn id="33" idx="7"/>
              </p:cNvCxnSpPr>
              <p:nvPr/>
            </p:nvCxnSpPr>
            <p:spPr>
              <a:xfrm rot="16200000" flipH="1" flipV="1">
                <a:off x="5684826" y="4484773"/>
                <a:ext cx="337754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8" idx="5"/>
                <a:endCxn id="33" idx="5"/>
              </p:cNvCxnSpPr>
              <p:nvPr/>
            </p:nvCxnSpPr>
            <p:spPr>
              <a:xfrm rot="5400000" flipH="1">
                <a:off x="5686289" y="5675129"/>
                <a:ext cx="334828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8" idx="1"/>
                <a:endCxn id="33" idx="1"/>
              </p:cNvCxnSpPr>
              <p:nvPr/>
            </p:nvCxnSpPr>
            <p:spPr>
              <a:xfrm rot="16200000" flipH="1">
                <a:off x="4535353" y="4476306"/>
                <a:ext cx="337754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3"/>
                <a:endCxn id="33" idx="3"/>
              </p:cNvCxnSpPr>
              <p:nvPr/>
            </p:nvCxnSpPr>
            <p:spPr>
              <a:xfrm rot="5400000" flipH="1" flipV="1">
                <a:off x="4536816" y="5666662"/>
                <a:ext cx="334828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4699000" y="4634179"/>
                <a:ext cx="1168400" cy="1207829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4"/>
            <p:cNvGrpSpPr/>
            <p:nvPr/>
          </p:nvGrpSpPr>
          <p:grpSpPr>
            <a:xfrm>
              <a:off x="4947381" y="4610391"/>
              <a:ext cx="1008484" cy="1013632"/>
              <a:chOff x="3309517" y="4769102"/>
              <a:chExt cx="864096" cy="8640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635896" y="508518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09517" y="4769102"/>
                <a:ext cx="864096" cy="8640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" name="Straight Arrow Connector 23"/>
              <p:cNvCxnSpPr>
                <a:stCxn id="22" idx="7"/>
                <a:endCxn id="23" idx="7"/>
              </p:cNvCxnSpPr>
              <p:nvPr/>
            </p:nvCxnSpPr>
            <p:spPr>
              <a:xfrm rot="5400000" flipH="1" flipV="1">
                <a:off x="3823089" y="4892841"/>
                <a:ext cx="221174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2" idx="5"/>
                <a:endCxn id="23" idx="5"/>
              </p:cNvCxnSpPr>
              <p:nvPr/>
            </p:nvCxnSpPr>
            <p:spPr>
              <a:xfrm rot="16200000" flipH="1">
                <a:off x="3815135" y="5274721"/>
                <a:ext cx="237082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2" idx="1"/>
                <a:endCxn id="23" idx="1"/>
              </p:cNvCxnSpPr>
              <p:nvPr/>
            </p:nvCxnSpPr>
            <p:spPr>
              <a:xfrm rot="16200000" flipV="1">
                <a:off x="3441209" y="4890497"/>
                <a:ext cx="221174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2" idx="3"/>
                <a:endCxn id="23" idx="3"/>
              </p:cNvCxnSpPr>
              <p:nvPr/>
            </p:nvCxnSpPr>
            <p:spPr>
              <a:xfrm rot="5400000">
                <a:off x="3433255" y="5272377"/>
                <a:ext cx="237082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5558605" y="4403430"/>
            <a:ext cx="2445095" cy="2312562"/>
            <a:chOff x="4026480" y="3768500"/>
            <a:chExt cx="2792260" cy="2709333"/>
          </a:xfrm>
        </p:grpSpPr>
        <p:grpSp>
          <p:nvGrpSpPr>
            <p:cNvPr id="36" name="Group 10"/>
            <p:cNvGrpSpPr/>
            <p:nvPr/>
          </p:nvGrpSpPr>
          <p:grpSpPr>
            <a:xfrm>
              <a:off x="4026480" y="3768500"/>
              <a:ext cx="2792260" cy="2709333"/>
              <a:chOff x="4233333" y="4157129"/>
              <a:chExt cx="2082800" cy="2159003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233333" y="4157129"/>
                <a:ext cx="2082800" cy="215900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Arrow Connector 44"/>
              <p:cNvCxnSpPr>
                <a:stCxn id="44" idx="7"/>
                <a:endCxn id="49" idx="7"/>
              </p:cNvCxnSpPr>
              <p:nvPr/>
            </p:nvCxnSpPr>
            <p:spPr>
              <a:xfrm rot="16200000" flipH="1" flipV="1">
                <a:off x="5684826" y="4484773"/>
                <a:ext cx="337754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44" idx="5"/>
                <a:endCxn id="49" idx="5"/>
              </p:cNvCxnSpPr>
              <p:nvPr/>
            </p:nvCxnSpPr>
            <p:spPr>
              <a:xfrm rot="5400000" flipH="1">
                <a:off x="5686289" y="5675129"/>
                <a:ext cx="334828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4" idx="1"/>
                <a:endCxn id="49" idx="1"/>
              </p:cNvCxnSpPr>
              <p:nvPr/>
            </p:nvCxnSpPr>
            <p:spPr>
              <a:xfrm rot="16200000" flipH="1">
                <a:off x="4535353" y="4476306"/>
                <a:ext cx="337754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4" idx="3"/>
                <a:endCxn id="49" idx="3"/>
              </p:cNvCxnSpPr>
              <p:nvPr/>
            </p:nvCxnSpPr>
            <p:spPr>
              <a:xfrm rot="5400000" flipH="1" flipV="1">
                <a:off x="4536816" y="5666662"/>
                <a:ext cx="334828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4699000" y="4634179"/>
                <a:ext cx="1168400" cy="1207829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24"/>
            <p:cNvGrpSpPr/>
            <p:nvPr/>
          </p:nvGrpSpPr>
          <p:grpSpPr>
            <a:xfrm>
              <a:off x="4947381" y="4610391"/>
              <a:ext cx="1008484" cy="1013632"/>
              <a:chOff x="3309517" y="4769102"/>
              <a:chExt cx="864096" cy="86409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635896" y="508518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09517" y="4769102"/>
                <a:ext cx="864096" cy="8640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Arrow Connector 39"/>
              <p:cNvCxnSpPr>
                <a:stCxn id="38" idx="7"/>
                <a:endCxn id="39" idx="7"/>
              </p:cNvCxnSpPr>
              <p:nvPr/>
            </p:nvCxnSpPr>
            <p:spPr>
              <a:xfrm rot="5400000" flipH="1" flipV="1">
                <a:off x="3823089" y="4892841"/>
                <a:ext cx="221174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8" idx="5"/>
                <a:endCxn id="39" idx="5"/>
              </p:cNvCxnSpPr>
              <p:nvPr/>
            </p:nvCxnSpPr>
            <p:spPr>
              <a:xfrm rot="16200000" flipH="1">
                <a:off x="3815135" y="5274721"/>
                <a:ext cx="237082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8" idx="1"/>
                <a:endCxn id="39" idx="1"/>
              </p:cNvCxnSpPr>
              <p:nvPr/>
            </p:nvCxnSpPr>
            <p:spPr>
              <a:xfrm rot="16200000" flipV="1">
                <a:off x="3441209" y="4890497"/>
                <a:ext cx="221174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8" idx="3"/>
                <a:endCxn id="39" idx="3"/>
              </p:cNvCxnSpPr>
              <p:nvPr/>
            </p:nvCxnSpPr>
            <p:spPr>
              <a:xfrm rot="5400000">
                <a:off x="3433255" y="5272377"/>
                <a:ext cx="237082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Down Arrow 49"/>
          <p:cNvSpPr/>
          <p:nvPr/>
        </p:nvSpPr>
        <p:spPr>
          <a:xfrm>
            <a:off x="6435416" y="33702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8003700" y="142551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Domain </a:t>
            </a:r>
          </a:p>
          <a:p>
            <a:pPr algn="ctr"/>
            <a:r>
              <a:rPr lang="en-GB" dirty="0" smtClean="0"/>
              <a:t>Specific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7451549" y="3944913"/>
            <a:ext cx="169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Implementation</a:t>
            </a:r>
          </a:p>
          <a:p>
            <a:pPr algn="ctr"/>
            <a:r>
              <a:rPr lang="en-GB" dirty="0" smtClean="0"/>
              <a:t>Specific</a:t>
            </a:r>
            <a:endParaRPr lang="en-GB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A Whole Space of Problems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87970" y="579735"/>
            <a:ext cx="3796242" cy="4442353"/>
            <a:chOff x="4890558" y="1417638"/>
            <a:chExt cx="3796242" cy="4442353"/>
          </a:xfrm>
        </p:grpSpPr>
        <p:pic>
          <p:nvPicPr>
            <p:cNvPr id="5" name="Picture 2" descr="C:\Users\Tony\AppData\Local\Microsoft\Windows\Temporary Internet Files\Content.IE5\FBVH20H5\MC900441376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600" y="1417638"/>
              <a:ext cx="2743200" cy="2743200"/>
            </a:xfrm>
            <a:prstGeom prst="rect">
              <a:avLst/>
            </a:prstGeom>
            <a:noFill/>
          </p:spPr>
        </p:pic>
        <p:pic>
          <p:nvPicPr>
            <p:cNvPr id="6" name="Picture 3" descr="C:\Users\Tony\AppData\Local\Microsoft\Windows\Temporary Internet Files\Content.IE5\59R1FOA7\MC900078622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0558" y="3974570"/>
              <a:ext cx="876417" cy="188542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925734" y="2375972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Domain </a:t>
              </a:r>
              <a:br>
                <a:rPr lang="en-GB" dirty="0" smtClean="0"/>
              </a:br>
              <a:r>
                <a:rPr lang="en-GB" dirty="0" smtClean="0"/>
                <a:t>Theory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45758" y="4114800"/>
            <a:ext cx="2743200" cy="2743200"/>
            <a:chOff x="1674358" y="3779838"/>
            <a:chExt cx="2743200" cy="2743200"/>
          </a:xfrm>
        </p:grpSpPr>
        <p:pic>
          <p:nvPicPr>
            <p:cNvPr id="9" name="Picture 2" descr="C:\Users\Tony\AppData\Local\Microsoft\Windows\Temporary Internet Files\Content.IE5\FBVH20H5\MC900441376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1674358" y="3779838"/>
              <a:ext cx="2743200" cy="27432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330025" y="4968501"/>
              <a:ext cx="1692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Implementation</a:t>
              </a:r>
              <a:br>
                <a:rPr lang="en-GB" dirty="0" smtClean="0"/>
              </a:br>
              <a:r>
                <a:rPr lang="en-GB" dirty="0" smtClean="0"/>
                <a:t>Theory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0634" y="914538"/>
            <a:ext cx="2383344" cy="2312562"/>
            <a:chOff x="4026480" y="3768500"/>
            <a:chExt cx="2792260" cy="2709333"/>
          </a:xfrm>
        </p:grpSpPr>
        <p:grpSp>
          <p:nvGrpSpPr>
            <p:cNvPr id="13" name="Group 10"/>
            <p:cNvGrpSpPr/>
            <p:nvPr/>
          </p:nvGrpSpPr>
          <p:grpSpPr>
            <a:xfrm>
              <a:off x="4026480" y="3768500"/>
              <a:ext cx="2792260" cy="2709333"/>
              <a:chOff x="4233333" y="4157129"/>
              <a:chExt cx="2082800" cy="215900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233333" y="4157129"/>
                <a:ext cx="2082800" cy="215900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Arrow Connector 21"/>
              <p:cNvCxnSpPr>
                <a:stCxn id="21" idx="7"/>
                <a:endCxn id="26" idx="7"/>
              </p:cNvCxnSpPr>
              <p:nvPr/>
            </p:nvCxnSpPr>
            <p:spPr>
              <a:xfrm rot="16200000" flipH="1" flipV="1">
                <a:off x="5684826" y="4484773"/>
                <a:ext cx="337754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21" idx="5"/>
                <a:endCxn id="26" idx="5"/>
              </p:cNvCxnSpPr>
              <p:nvPr/>
            </p:nvCxnSpPr>
            <p:spPr>
              <a:xfrm rot="5400000" flipH="1">
                <a:off x="5686289" y="5675129"/>
                <a:ext cx="334828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1" idx="1"/>
                <a:endCxn id="26" idx="1"/>
              </p:cNvCxnSpPr>
              <p:nvPr/>
            </p:nvCxnSpPr>
            <p:spPr>
              <a:xfrm rot="16200000" flipH="1">
                <a:off x="4535353" y="4476306"/>
                <a:ext cx="337754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1" idx="3"/>
                <a:endCxn id="26" idx="3"/>
              </p:cNvCxnSpPr>
              <p:nvPr/>
            </p:nvCxnSpPr>
            <p:spPr>
              <a:xfrm rot="5400000" flipH="1" flipV="1">
                <a:off x="4536816" y="5666662"/>
                <a:ext cx="334828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4699000" y="4634179"/>
                <a:ext cx="1168400" cy="1207829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24"/>
            <p:cNvGrpSpPr/>
            <p:nvPr/>
          </p:nvGrpSpPr>
          <p:grpSpPr>
            <a:xfrm>
              <a:off x="4947381" y="4610391"/>
              <a:ext cx="1008484" cy="1013632"/>
              <a:chOff x="3309517" y="4769102"/>
              <a:chExt cx="864096" cy="86409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635896" y="508518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309517" y="4769102"/>
                <a:ext cx="864096" cy="8640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Arrow Connector 16"/>
              <p:cNvCxnSpPr>
                <a:stCxn id="15" idx="7"/>
                <a:endCxn id="16" idx="7"/>
              </p:cNvCxnSpPr>
              <p:nvPr/>
            </p:nvCxnSpPr>
            <p:spPr>
              <a:xfrm rot="5400000" flipH="1" flipV="1">
                <a:off x="3823089" y="4892841"/>
                <a:ext cx="221174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5" idx="5"/>
                <a:endCxn id="16" idx="5"/>
              </p:cNvCxnSpPr>
              <p:nvPr/>
            </p:nvCxnSpPr>
            <p:spPr>
              <a:xfrm rot="16200000" flipH="1">
                <a:off x="3815135" y="5274721"/>
                <a:ext cx="237082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5" idx="1"/>
                <a:endCxn id="16" idx="1"/>
              </p:cNvCxnSpPr>
              <p:nvPr/>
            </p:nvCxnSpPr>
            <p:spPr>
              <a:xfrm rot="16200000" flipV="1">
                <a:off x="3441209" y="4890497"/>
                <a:ext cx="221174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5" idx="3"/>
                <a:endCxn id="16" idx="3"/>
              </p:cNvCxnSpPr>
              <p:nvPr/>
            </p:nvCxnSpPr>
            <p:spPr>
              <a:xfrm rot="5400000">
                <a:off x="3433255" y="5272377"/>
                <a:ext cx="237082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5558605" y="4403430"/>
            <a:ext cx="2445095" cy="2312562"/>
            <a:chOff x="4026480" y="3768500"/>
            <a:chExt cx="2792260" cy="2709333"/>
          </a:xfrm>
        </p:grpSpPr>
        <p:grpSp>
          <p:nvGrpSpPr>
            <p:cNvPr id="28" name="Group 10"/>
            <p:cNvGrpSpPr/>
            <p:nvPr/>
          </p:nvGrpSpPr>
          <p:grpSpPr>
            <a:xfrm>
              <a:off x="4026480" y="3768500"/>
              <a:ext cx="2792260" cy="2709333"/>
              <a:chOff x="4233333" y="4157129"/>
              <a:chExt cx="2082800" cy="2159003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233333" y="4157129"/>
                <a:ext cx="2082800" cy="215900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Arrow Connector 36"/>
              <p:cNvCxnSpPr>
                <a:stCxn id="36" idx="7"/>
                <a:endCxn id="41" idx="7"/>
              </p:cNvCxnSpPr>
              <p:nvPr/>
            </p:nvCxnSpPr>
            <p:spPr>
              <a:xfrm rot="16200000" flipH="1" flipV="1">
                <a:off x="5684826" y="4484773"/>
                <a:ext cx="337754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6" idx="5"/>
                <a:endCxn id="41" idx="5"/>
              </p:cNvCxnSpPr>
              <p:nvPr/>
            </p:nvCxnSpPr>
            <p:spPr>
              <a:xfrm rot="5400000" flipH="1">
                <a:off x="5686289" y="5675129"/>
                <a:ext cx="334828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6" idx="1"/>
                <a:endCxn id="41" idx="1"/>
              </p:cNvCxnSpPr>
              <p:nvPr/>
            </p:nvCxnSpPr>
            <p:spPr>
              <a:xfrm rot="16200000" flipH="1">
                <a:off x="4535353" y="4476306"/>
                <a:ext cx="337754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6" idx="3"/>
                <a:endCxn id="41" idx="3"/>
              </p:cNvCxnSpPr>
              <p:nvPr/>
            </p:nvCxnSpPr>
            <p:spPr>
              <a:xfrm rot="5400000" flipH="1" flipV="1">
                <a:off x="4536816" y="5666662"/>
                <a:ext cx="334828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99000" y="4634179"/>
                <a:ext cx="1168400" cy="1207829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24"/>
            <p:cNvGrpSpPr/>
            <p:nvPr/>
          </p:nvGrpSpPr>
          <p:grpSpPr>
            <a:xfrm>
              <a:off x="4947381" y="4610391"/>
              <a:ext cx="1008484" cy="1013632"/>
              <a:chOff x="3309517" y="4769102"/>
              <a:chExt cx="864096" cy="86409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635896" y="508518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309517" y="4769102"/>
                <a:ext cx="864096" cy="8640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Arrow Connector 31"/>
              <p:cNvCxnSpPr>
                <a:stCxn id="30" idx="7"/>
                <a:endCxn id="31" idx="7"/>
              </p:cNvCxnSpPr>
              <p:nvPr/>
            </p:nvCxnSpPr>
            <p:spPr>
              <a:xfrm rot="5400000" flipH="1" flipV="1">
                <a:off x="3823089" y="4892841"/>
                <a:ext cx="221174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0" idx="5"/>
                <a:endCxn id="31" idx="5"/>
              </p:cNvCxnSpPr>
              <p:nvPr/>
            </p:nvCxnSpPr>
            <p:spPr>
              <a:xfrm rot="16200000" flipH="1">
                <a:off x="3815135" y="5274721"/>
                <a:ext cx="237082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1"/>
                <a:endCxn id="31" idx="1"/>
              </p:cNvCxnSpPr>
              <p:nvPr/>
            </p:nvCxnSpPr>
            <p:spPr>
              <a:xfrm rot="16200000" flipV="1">
                <a:off x="3441209" y="4890497"/>
                <a:ext cx="221174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0" idx="3"/>
                <a:endCxn id="31" idx="3"/>
              </p:cNvCxnSpPr>
              <p:nvPr/>
            </p:nvCxnSpPr>
            <p:spPr>
              <a:xfrm rot="5400000">
                <a:off x="3433255" y="5272377"/>
                <a:ext cx="237082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Down Arrow 41"/>
          <p:cNvSpPr/>
          <p:nvPr/>
        </p:nvSpPr>
        <p:spPr>
          <a:xfrm>
            <a:off x="6435416" y="33702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003700" y="142551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Domain </a:t>
            </a:r>
          </a:p>
          <a:p>
            <a:pPr algn="ctr"/>
            <a:r>
              <a:rPr lang="en-GB" dirty="0" smtClean="0"/>
              <a:t>Specific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7451549" y="3944913"/>
            <a:ext cx="169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Implementation</a:t>
            </a:r>
          </a:p>
          <a:p>
            <a:pPr algn="ctr"/>
            <a:r>
              <a:rPr lang="en-GB" dirty="0" smtClean="0"/>
              <a:t>Specific</a:t>
            </a:r>
            <a:endParaRPr lang="en-GB" dirty="0"/>
          </a:p>
        </p:txBody>
      </p:sp>
      <p:sp>
        <p:nvSpPr>
          <p:cNvPr id="45" name="Right Arrow 44"/>
          <p:cNvSpPr/>
          <p:nvPr/>
        </p:nvSpPr>
        <p:spPr>
          <a:xfrm>
            <a:off x="4306080" y="1390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>
            <a:off x="4306080" y="55025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49" name="Down Arrow 48"/>
          <p:cNvSpPr/>
          <p:nvPr/>
        </p:nvSpPr>
        <p:spPr>
          <a:xfrm>
            <a:off x="2639568" y="3254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Technology Space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536944" y="3960627"/>
            <a:ext cx="4540103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77926" y="6007394"/>
            <a:ext cx="6539023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275870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Domain</a:t>
            </a:r>
            <a:br>
              <a:rPr lang="en-GB" sz="2400" dirty="0" smtClean="0"/>
            </a:br>
            <a:r>
              <a:rPr lang="en-GB" sz="2400" dirty="0" smtClean="0"/>
              <a:t>Specific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90538" y="6045736"/>
            <a:ext cx="1636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Theory</a:t>
            </a:r>
            <a:br>
              <a:rPr lang="en-GB" sz="2400" dirty="0" smtClean="0"/>
            </a:br>
            <a:r>
              <a:rPr lang="en-GB" sz="2400" dirty="0" smtClean="0"/>
              <a:t>Completion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4231" y="5088254"/>
            <a:ext cx="70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Java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16670" y="3508744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Lisp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9856" y="4433777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FP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60621" y="3739576"/>
            <a:ext cx="77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UML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4554" y="2753833"/>
            <a:ext cx="1861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 smtClean="0"/>
              <a:t>UML+Profiles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1768" y="1876034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DSLs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96138" y="4778989"/>
            <a:ext cx="224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Formal Methods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210382" y="1645201"/>
            <a:ext cx="90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IDEAL</a:t>
            </a:r>
            <a:endParaRPr lang="en-GB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on MD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Building.</a:t>
            </a:r>
          </a:p>
          <a:p>
            <a:r>
              <a:rPr lang="en-US" dirty="0" smtClean="0"/>
              <a:t>Domain Specific Representations.</a:t>
            </a:r>
          </a:p>
          <a:p>
            <a:r>
              <a:rPr lang="en-US" dirty="0" smtClean="0"/>
              <a:t>Fill the gap.</a:t>
            </a:r>
          </a:p>
          <a:p>
            <a:r>
              <a:rPr lang="en-US" dirty="0" smtClean="0"/>
              <a:t>Ease of transition Problem to Solution.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MDD?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models in the development process.</a:t>
            </a:r>
          </a:p>
          <a:p>
            <a:r>
              <a:rPr lang="en-GB" dirty="0" smtClean="0"/>
              <a:t>Trying to close the gaps identified above.</a:t>
            </a:r>
          </a:p>
          <a:p>
            <a:r>
              <a:rPr lang="en-GB" dirty="0" smtClean="0"/>
              <a:t>Essentially two main approaches:</a:t>
            </a:r>
          </a:p>
          <a:p>
            <a:pPr lvl="1"/>
            <a:r>
              <a:rPr lang="en-GB" dirty="0" smtClean="0"/>
              <a:t>MDA, code generation.</a:t>
            </a:r>
          </a:p>
          <a:p>
            <a:pPr lvl="1"/>
            <a:r>
              <a:rPr lang="en-GB" dirty="0" smtClean="0"/>
              <a:t>Run-time models.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Promises, Promises,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Faster development time.</a:t>
            </a:r>
          </a:p>
          <a:p>
            <a:r>
              <a:rPr lang="en-GB" dirty="0" smtClean="0"/>
              <a:t>Technology independence.</a:t>
            </a:r>
          </a:p>
          <a:p>
            <a:r>
              <a:rPr lang="en-GB" dirty="0" smtClean="0"/>
              <a:t>Agility.</a:t>
            </a:r>
          </a:p>
          <a:p>
            <a:r>
              <a:rPr lang="en-GB" dirty="0" smtClean="0"/>
              <a:t>Better quality products and processes.</a:t>
            </a:r>
          </a:p>
          <a:p>
            <a:r>
              <a:rPr lang="en-GB" dirty="0" smtClean="0"/>
              <a:t>Ease of maintenance.</a:t>
            </a:r>
          </a:p>
          <a:p>
            <a:r>
              <a:rPr lang="en-GB" dirty="0" smtClean="0"/>
              <a:t>Domain expert involvement.</a:t>
            </a:r>
          </a:p>
          <a:p>
            <a:r>
              <a:rPr lang="en-GB" dirty="0" smtClean="0"/>
              <a:t>Cost reduction.</a:t>
            </a:r>
          </a:p>
          <a:p>
            <a:r>
              <a:rPr lang="en-GB" smtClean="0"/>
              <a:t>Automated Testing.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Promise of MDA </a:t>
            </a:r>
            <a:br>
              <a:rPr lang="en-GB" dirty="0" smtClean="0"/>
            </a:br>
            <a:r>
              <a:rPr lang="en-GB" dirty="0" smtClean="0"/>
              <a:t>(or how it was sold to us)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3"/>
            <a:ext cx="6120680" cy="44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96630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OMG Position Paper (2003): </a:t>
            </a:r>
            <a:r>
              <a:rPr lang="en-GB" sz="1600" i="1" dirty="0" smtClean="0"/>
              <a:t>Driving business agility with Model Driven Architecture</a:t>
            </a:r>
          </a:p>
          <a:p>
            <a:pPr algn="ctr"/>
            <a:r>
              <a:rPr lang="en-GB" sz="1600" dirty="0" smtClean="0"/>
              <a:t> http://www.omg.org/mda/mda_files/3302_AccelDev_PP.pdf</a:t>
            </a: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60255"/>
            <a:ext cx="2895600" cy="365125"/>
          </a:xfrm>
        </p:spPr>
        <p:txBody>
          <a:bodyPr/>
          <a:lstStyle/>
          <a:p>
            <a:r>
              <a:rPr lang="en-US" dirty="0" smtClean="0"/>
              <a:t>Code Gen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Driven Nirvana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636"/>
            <a:ext cx="8229600" cy="41403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If only we could do: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Enterprise Architecture</a:t>
            </a:r>
          </a:p>
          <a:p>
            <a:r>
              <a:rPr lang="en-GB" dirty="0" smtClean="0"/>
              <a:t>Executable Modelling.</a:t>
            </a:r>
          </a:p>
          <a:p>
            <a:r>
              <a:rPr lang="en-GB" dirty="0" smtClean="0"/>
              <a:t>Theory Building.</a:t>
            </a:r>
          </a:p>
          <a:p>
            <a:r>
              <a:rPr lang="en-GB" dirty="0" smtClean="0"/>
              <a:t>Design languages for each domain.</a:t>
            </a:r>
          </a:p>
          <a:p>
            <a:r>
              <a:rPr lang="en-GB" dirty="0" smtClean="0"/>
              <a:t>Round trip.</a:t>
            </a:r>
          </a:p>
          <a:p>
            <a:r>
              <a:rPr lang="en-GB" dirty="0" smtClean="0"/>
              <a:t>Reusability.</a:t>
            </a:r>
          </a:p>
          <a:p>
            <a:r>
              <a:rPr lang="en-GB" dirty="0" smtClean="0"/>
              <a:t>Views.</a:t>
            </a:r>
          </a:p>
          <a:p>
            <a:r>
              <a:rPr lang="en-GB" dirty="0" smtClean="0"/>
              <a:t>Queries.</a:t>
            </a:r>
          </a:p>
          <a:p>
            <a:r>
              <a:rPr lang="en-GB" dirty="0" smtClean="0"/>
              <a:t>Interoperability.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Ideal Model Driven Enterprise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Aspects of Enterprise Architecture.</a:t>
            </a:r>
          </a:p>
          <a:p>
            <a:r>
              <a:rPr lang="en-GB" dirty="0" smtClean="0"/>
              <a:t>Use-Cases for the Model Driven Enterprise.</a:t>
            </a:r>
          </a:p>
          <a:p>
            <a:r>
              <a:rPr lang="en-GB" dirty="0" smtClean="0"/>
              <a:t>The Business Context.</a:t>
            </a:r>
          </a:p>
          <a:p>
            <a:r>
              <a:rPr lang="en-GB" dirty="0" smtClean="0"/>
              <a:t>The Business Drivers.</a:t>
            </a:r>
          </a:p>
          <a:p>
            <a:r>
              <a:rPr lang="en-GB" dirty="0" smtClean="0"/>
              <a:t>Refinement.</a:t>
            </a:r>
          </a:p>
          <a:p>
            <a:r>
              <a:rPr lang="en-GB" dirty="0" smtClean="0"/>
              <a:t>Capability Requirements.</a:t>
            </a:r>
          </a:p>
          <a:p>
            <a:r>
              <a:rPr lang="en-GB" dirty="0" smtClean="0"/>
              <a:t>Technology Requirements.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problems with Modelling….</a:t>
            </a:r>
          </a:p>
          <a:p>
            <a:r>
              <a:rPr lang="en-GB" dirty="0" smtClean="0"/>
              <a:t>What is MDD?</a:t>
            </a:r>
          </a:p>
          <a:p>
            <a:r>
              <a:rPr lang="en-GB" dirty="0" smtClean="0"/>
              <a:t>What did MDD promise?</a:t>
            </a:r>
          </a:p>
          <a:p>
            <a:r>
              <a:rPr lang="en-GB" dirty="0" smtClean="0"/>
              <a:t>An idealized model based industry.</a:t>
            </a:r>
          </a:p>
          <a:p>
            <a:r>
              <a:rPr lang="en-GB" dirty="0" smtClean="0"/>
              <a:t>How did we get here?</a:t>
            </a:r>
          </a:p>
          <a:p>
            <a:r>
              <a:rPr lang="en-GB" dirty="0" smtClean="0"/>
              <a:t>An attempt.</a:t>
            </a:r>
          </a:p>
          <a:p>
            <a:r>
              <a:rPr lang="en-GB" dirty="0" smtClean="0"/>
              <a:t>Are we there yet?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Zachman</a:t>
            </a:r>
            <a:r>
              <a:rPr lang="en-GB" smtClean="0"/>
              <a:t> </a:t>
            </a:r>
            <a:r>
              <a:rPr lang="en-GB" smtClean="0"/>
              <a:t>Framework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27" y="1417639"/>
            <a:ext cx="8695468" cy="487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Cases for the Model Driven Enterprise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Effective Business Execution.</a:t>
            </a:r>
          </a:p>
          <a:p>
            <a:r>
              <a:rPr lang="en-GB" dirty="0" smtClean="0"/>
              <a:t>Agility.</a:t>
            </a:r>
          </a:p>
          <a:p>
            <a:r>
              <a:rPr lang="en-GB" dirty="0" smtClean="0"/>
              <a:t>Business Change Management.</a:t>
            </a:r>
          </a:p>
          <a:p>
            <a:r>
              <a:rPr lang="en-GB" dirty="0" smtClean="0"/>
              <a:t>Acquisition and Mergers.</a:t>
            </a:r>
          </a:p>
          <a:p>
            <a:r>
              <a:rPr lang="en-GB" dirty="0" smtClean="0"/>
              <a:t>Quality Management.</a:t>
            </a:r>
          </a:p>
          <a:p>
            <a:r>
              <a:rPr lang="en-GB" dirty="0" smtClean="0"/>
              <a:t>Resource Management.</a:t>
            </a:r>
          </a:p>
          <a:p>
            <a:r>
              <a:rPr lang="en-GB" dirty="0" smtClean="0"/>
              <a:t>IT System Generation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104" y="151806"/>
            <a:ext cx="5238056" cy="1143000"/>
          </a:xfrm>
        </p:spPr>
        <p:txBody>
          <a:bodyPr/>
          <a:lstStyle/>
          <a:p>
            <a:pPr algn="r"/>
            <a:r>
              <a:rPr lang="en-GB" dirty="0" smtClean="0"/>
              <a:t>The Business Context</a:t>
            </a:r>
            <a:endParaRPr lang="en-GB" dirty="0"/>
          </a:p>
        </p:txBody>
      </p:sp>
      <p:sp>
        <p:nvSpPr>
          <p:cNvPr id="4" name="Right Arrow Callout 3"/>
          <p:cNvSpPr/>
          <p:nvPr/>
        </p:nvSpPr>
        <p:spPr>
          <a:xfrm>
            <a:off x="215183" y="2551303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Regulations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ight Arrow Callout 58"/>
          <p:cNvSpPr/>
          <p:nvPr/>
        </p:nvSpPr>
        <p:spPr>
          <a:xfrm>
            <a:off x="215183" y="348293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Events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ight Arrow Callout 59"/>
          <p:cNvSpPr/>
          <p:nvPr/>
        </p:nvSpPr>
        <p:spPr>
          <a:xfrm>
            <a:off x="215183" y="4466600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Biz Context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ight Arrow Callout 60"/>
          <p:cNvSpPr/>
          <p:nvPr/>
        </p:nvSpPr>
        <p:spPr>
          <a:xfrm>
            <a:off x="215183" y="548884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Directives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574507" y="2513144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Business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574507" y="4379697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7574507" y="5608951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104" y="151806"/>
            <a:ext cx="5238056" cy="1143000"/>
          </a:xfrm>
        </p:spPr>
        <p:txBody>
          <a:bodyPr/>
          <a:lstStyle/>
          <a:p>
            <a:pPr algn="r"/>
            <a:r>
              <a:rPr lang="en-GB" dirty="0" smtClean="0"/>
              <a:t>The Business Drivers</a:t>
            </a:r>
            <a:endParaRPr lang="en-GB" dirty="0"/>
          </a:p>
        </p:txBody>
      </p:sp>
      <p:sp>
        <p:nvSpPr>
          <p:cNvPr id="4" name="Right Arrow Callout 3"/>
          <p:cNvSpPr/>
          <p:nvPr/>
        </p:nvSpPr>
        <p:spPr>
          <a:xfrm>
            <a:off x="215183" y="2551303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Regulations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753833" y="1456618"/>
            <a:ext cx="914400" cy="883134"/>
            <a:chOff x="3668233" y="1456618"/>
            <a:chExt cx="914400" cy="883134"/>
          </a:xfrm>
        </p:grpSpPr>
        <p:sp>
          <p:nvSpPr>
            <p:cNvPr id="5" name="Rectangle 4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231758" y="1417638"/>
            <a:ext cx="967564" cy="7200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Goal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5851451" y="1456618"/>
            <a:ext cx="914400" cy="883134"/>
            <a:chOff x="3668233" y="1456618"/>
            <a:chExt cx="914400" cy="883134"/>
          </a:xfrm>
        </p:grpSpPr>
        <p:sp>
          <p:nvSpPr>
            <p:cNvPr id="10" name="Rectangle 9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Straight Arrow Connector 12"/>
          <p:cNvCxnSpPr>
            <a:stCxn id="8" idx="2"/>
            <a:endCxn id="5" idx="3"/>
          </p:cNvCxnSpPr>
          <p:nvPr/>
        </p:nvCxnSpPr>
        <p:spPr>
          <a:xfrm rot="10800000" flipV="1">
            <a:off x="3668234" y="1777678"/>
            <a:ext cx="563525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10" idx="1"/>
          </p:cNvCxnSpPr>
          <p:nvPr/>
        </p:nvCxnSpPr>
        <p:spPr>
          <a:xfrm>
            <a:off x="5199322" y="1777678"/>
            <a:ext cx="652129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Callout 58"/>
          <p:cNvSpPr/>
          <p:nvPr/>
        </p:nvSpPr>
        <p:spPr>
          <a:xfrm>
            <a:off x="215183" y="348293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Events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ight Arrow Callout 59"/>
          <p:cNvSpPr/>
          <p:nvPr/>
        </p:nvSpPr>
        <p:spPr>
          <a:xfrm>
            <a:off x="215183" y="4466600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Biz Context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ight Arrow Callout 60"/>
          <p:cNvSpPr/>
          <p:nvPr/>
        </p:nvSpPr>
        <p:spPr>
          <a:xfrm>
            <a:off x="215183" y="548884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Directives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8" name="Group 68"/>
          <p:cNvGrpSpPr/>
          <p:nvPr/>
        </p:nvGrpSpPr>
        <p:grpSpPr>
          <a:xfrm>
            <a:off x="215183" y="388603"/>
            <a:ext cx="1647825" cy="1749114"/>
            <a:chOff x="236449" y="154116"/>
            <a:chExt cx="1507291" cy="1749114"/>
          </a:xfrm>
        </p:grpSpPr>
        <p:grpSp>
          <p:nvGrpSpPr>
            <p:cNvPr id="21" name="Group 66"/>
            <p:cNvGrpSpPr/>
            <p:nvPr/>
          </p:nvGrpSpPr>
          <p:grpSpPr>
            <a:xfrm>
              <a:off x="236449" y="317170"/>
              <a:ext cx="1507291" cy="1586060"/>
              <a:chOff x="236449" y="317170"/>
              <a:chExt cx="1507291" cy="15860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6449" y="317170"/>
                <a:ext cx="1507291" cy="15860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57200" y="393403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Information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57200" y="779719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Resources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7200" y="1162451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Structure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200" y="1555862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Policies</a:t>
                </a: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236449" y="154116"/>
              <a:ext cx="614156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7574507" y="2513144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Business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574507" y="4379697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7574507" y="5608951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104" y="151806"/>
            <a:ext cx="5238056" cy="1143000"/>
          </a:xfrm>
        </p:spPr>
        <p:txBody>
          <a:bodyPr/>
          <a:lstStyle/>
          <a:p>
            <a:r>
              <a:rPr lang="en-GB" dirty="0" smtClean="0"/>
              <a:t>Refinement</a:t>
            </a:r>
            <a:endParaRPr lang="en-GB" dirty="0"/>
          </a:p>
        </p:txBody>
      </p:sp>
      <p:sp>
        <p:nvSpPr>
          <p:cNvPr id="4" name="Right Arrow Callout 3"/>
          <p:cNvSpPr/>
          <p:nvPr/>
        </p:nvSpPr>
        <p:spPr>
          <a:xfrm>
            <a:off x="215183" y="2551303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Regulations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753833" y="1456618"/>
            <a:ext cx="914400" cy="883134"/>
            <a:chOff x="3668233" y="1456618"/>
            <a:chExt cx="914400" cy="883134"/>
          </a:xfrm>
        </p:grpSpPr>
        <p:sp>
          <p:nvSpPr>
            <p:cNvPr id="5" name="Rectangle 4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231758" y="1417638"/>
            <a:ext cx="967564" cy="7200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Goal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5851451" y="1456618"/>
            <a:ext cx="914400" cy="883134"/>
            <a:chOff x="3668233" y="1456618"/>
            <a:chExt cx="914400" cy="883134"/>
          </a:xfrm>
        </p:grpSpPr>
        <p:sp>
          <p:nvSpPr>
            <p:cNvPr id="10" name="Rectangle 9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Straight Arrow Connector 12"/>
          <p:cNvCxnSpPr>
            <a:stCxn id="8" idx="2"/>
            <a:endCxn id="5" idx="3"/>
          </p:cNvCxnSpPr>
          <p:nvPr/>
        </p:nvCxnSpPr>
        <p:spPr>
          <a:xfrm rot="10800000" flipV="1">
            <a:off x="3668234" y="1777678"/>
            <a:ext cx="563525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10" idx="1"/>
          </p:cNvCxnSpPr>
          <p:nvPr/>
        </p:nvCxnSpPr>
        <p:spPr>
          <a:xfrm>
            <a:off x="5199322" y="1777678"/>
            <a:ext cx="652129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61731" y="2798940"/>
            <a:ext cx="743194" cy="5535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Goal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grpSp>
        <p:nvGrpSpPr>
          <p:cNvPr id="9" name="Group 17"/>
          <p:cNvGrpSpPr/>
          <p:nvPr/>
        </p:nvGrpSpPr>
        <p:grpSpPr>
          <a:xfrm>
            <a:off x="2694661" y="3529653"/>
            <a:ext cx="598969" cy="598967"/>
            <a:chOff x="3668233" y="1456618"/>
            <a:chExt cx="914400" cy="883134"/>
          </a:xfrm>
        </p:grpSpPr>
        <p:sp>
          <p:nvSpPr>
            <p:cNvPr id="19" name="Rectangle 18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6166882" y="3540286"/>
            <a:ext cx="598969" cy="598967"/>
            <a:chOff x="3668233" y="1456618"/>
            <a:chExt cx="914400" cy="883134"/>
          </a:xfrm>
        </p:grpSpPr>
        <p:sp>
          <p:nvSpPr>
            <p:cNvPr id="22" name="Rectangle 21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4858378" y="3538157"/>
            <a:ext cx="598969" cy="604283"/>
            <a:chOff x="3668233" y="925685"/>
            <a:chExt cx="914400" cy="890972"/>
          </a:xfrm>
        </p:grpSpPr>
        <p:sp>
          <p:nvSpPr>
            <p:cNvPr id="25" name="Rectangle 24"/>
            <p:cNvSpPr/>
            <p:nvPr/>
          </p:nvSpPr>
          <p:spPr>
            <a:xfrm>
              <a:off x="3668233" y="1096577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8233" y="925685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4007778" y="3534969"/>
            <a:ext cx="598969" cy="598967"/>
            <a:chOff x="3668233" y="1456618"/>
            <a:chExt cx="914400" cy="883134"/>
          </a:xfrm>
        </p:grpSpPr>
        <p:sp>
          <p:nvSpPr>
            <p:cNvPr id="28" name="Rectangle 27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5423688" y="2798940"/>
            <a:ext cx="743194" cy="5535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Goal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8" idx="4"/>
            <a:endCxn id="17" idx="0"/>
          </p:cNvCxnSpPr>
          <p:nvPr/>
        </p:nvCxnSpPr>
        <p:spPr>
          <a:xfrm rot="5400000">
            <a:off x="3843823" y="1927223"/>
            <a:ext cx="661222" cy="10822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4"/>
            <a:endCxn id="30" idx="0"/>
          </p:cNvCxnSpPr>
          <p:nvPr/>
        </p:nvCxnSpPr>
        <p:spPr>
          <a:xfrm rot="16200000" flipH="1">
            <a:off x="4924801" y="1928456"/>
            <a:ext cx="661222" cy="107974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3"/>
            <a:endCxn id="19" idx="0"/>
          </p:cNvCxnSpPr>
          <p:nvPr/>
        </p:nvCxnSpPr>
        <p:spPr>
          <a:xfrm rot="5400000">
            <a:off x="2997930" y="3267601"/>
            <a:ext cx="368857" cy="3764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5"/>
            <a:endCxn id="28" idx="0"/>
          </p:cNvCxnSpPr>
          <p:nvPr/>
        </p:nvCxnSpPr>
        <p:spPr>
          <a:xfrm rot="16200000" flipH="1">
            <a:off x="3914589" y="3252882"/>
            <a:ext cx="374173" cy="4111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3"/>
            <a:endCxn id="25" idx="0"/>
          </p:cNvCxnSpPr>
          <p:nvPr/>
        </p:nvCxnSpPr>
        <p:spPr>
          <a:xfrm rot="5400000">
            <a:off x="5153857" y="3275391"/>
            <a:ext cx="382677" cy="3746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" idx="5"/>
            <a:endCxn id="22" idx="0"/>
          </p:cNvCxnSpPr>
          <p:nvPr/>
        </p:nvCxnSpPr>
        <p:spPr>
          <a:xfrm rot="16200000" flipH="1">
            <a:off x="6072460" y="3256967"/>
            <a:ext cx="379490" cy="408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2"/>
            <a:endCxn id="20" idx="0"/>
          </p:cNvCxnSpPr>
          <p:nvPr/>
        </p:nvCxnSpPr>
        <p:spPr>
          <a:xfrm rot="5400000">
            <a:off x="2414776" y="2733395"/>
            <a:ext cx="1189901" cy="4026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2"/>
            <a:endCxn id="26" idx="0"/>
          </p:cNvCxnSpPr>
          <p:nvPr/>
        </p:nvCxnSpPr>
        <p:spPr>
          <a:xfrm rot="16200000" flipH="1">
            <a:off x="3492382" y="2058402"/>
            <a:ext cx="1198405" cy="176110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2"/>
            <a:endCxn id="29" idx="0"/>
          </p:cNvCxnSpPr>
          <p:nvPr/>
        </p:nvCxnSpPr>
        <p:spPr>
          <a:xfrm rot="5400000">
            <a:off x="4617486" y="1843803"/>
            <a:ext cx="1195217" cy="218711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3" idx="0"/>
          </p:cNvCxnSpPr>
          <p:nvPr/>
        </p:nvCxnSpPr>
        <p:spPr>
          <a:xfrm rot="5400000">
            <a:off x="5694379" y="2926014"/>
            <a:ext cx="1200534" cy="2801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Callout 58"/>
          <p:cNvSpPr/>
          <p:nvPr/>
        </p:nvSpPr>
        <p:spPr>
          <a:xfrm>
            <a:off x="215183" y="348293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Events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ight Arrow Callout 59"/>
          <p:cNvSpPr/>
          <p:nvPr/>
        </p:nvSpPr>
        <p:spPr>
          <a:xfrm>
            <a:off x="215183" y="4466600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Biz Context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ight Arrow Callout 60"/>
          <p:cNvSpPr/>
          <p:nvPr/>
        </p:nvSpPr>
        <p:spPr>
          <a:xfrm>
            <a:off x="215183" y="548884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Directives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8" name="Group 68"/>
          <p:cNvGrpSpPr/>
          <p:nvPr/>
        </p:nvGrpSpPr>
        <p:grpSpPr>
          <a:xfrm>
            <a:off x="215183" y="388603"/>
            <a:ext cx="1647825" cy="1749114"/>
            <a:chOff x="236449" y="154116"/>
            <a:chExt cx="1507291" cy="1749114"/>
          </a:xfrm>
        </p:grpSpPr>
        <p:grpSp>
          <p:nvGrpSpPr>
            <p:cNvPr id="21" name="Group 66"/>
            <p:cNvGrpSpPr/>
            <p:nvPr/>
          </p:nvGrpSpPr>
          <p:grpSpPr>
            <a:xfrm>
              <a:off x="236449" y="317170"/>
              <a:ext cx="1507291" cy="1586060"/>
              <a:chOff x="236449" y="317170"/>
              <a:chExt cx="1507291" cy="15860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6449" y="317170"/>
                <a:ext cx="1507291" cy="15860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57200" y="393403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Information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57200" y="779719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Resources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7200" y="1162451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Structure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200" y="1555862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Policies</a:t>
                </a: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236449" y="154116"/>
              <a:ext cx="614156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7574507" y="2513144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Business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574507" y="4379697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7574507" y="5608951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104" y="151806"/>
            <a:ext cx="523805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Capability Requirements</a:t>
            </a:r>
            <a:endParaRPr lang="en-GB" dirty="0"/>
          </a:p>
        </p:txBody>
      </p:sp>
      <p:sp>
        <p:nvSpPr>
          <p:cNvPr id="4" name="Right Arrow Callout 3"/>
          <p:cNvSpPr/>
          <p:nvPr/>
        </p:nvSpPr>
        <p:spPr>
          <a:xfrm>
            <a:off x="215183" y="2551303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Regulations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753833" y="1456618"/>
            <a:ext cx="914400" cy="883134"/>
            <a:chOff x="3668233" y="1456618"/>
            <a:chExt cx="914400" cy="883134"/>
          </a:xfrm>
        </p:grpSpPr>
        <p:sp>
          <p:nvSpPr>
            <p:cNvPr id="5" name="Rectangle 4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231758" y="1417638"/>
            <a:ext cx="967564" cy="7200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Goal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5851451" y="1456618"/>
            <a:ext cx="914400" cy="883134"/>
            <a:chOff x="3668233" y="1456618"/>
            <a:chExt cx="914400" cy="883134"/>
          </a:xfrm>
        </p:grpSpPr>
        <p:sp>
          <p:nvSpPr>
            <p:cNvPr id="10" name="Rectangle 9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Straight Arrow Connector 12"/>
          <p:cNvCxnSpPr>
            <a:stCxn id="8" idx="2"/>
            <a:endCxn id="5" idx="3"/>
          </p:cNvCxnSpPr>
          <p:nvPr/>
        </p:nvCxnSpPr>
        <p:spPr>
          <a:xfrm rot="10800000" flipV="1">
            <a:off x="3668234" y="1777678"/>
            <a:ext cx="563525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10" idx="1"/>
          </p:cNvCxnSpPr>
          <p:nvPr/>
        </p:nvCxnSpPr>
        <p:spPr>
          <a:xfrm>
            <a:off x="5199322" y="1777678"/>
            <a:ext cx="652129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61731" y="2798940"/>
            <a:ext cx="743194" cy="5535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Goal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grpSp>
        <p:nvGrpSpPr>
          <p:cNvPr id="9" name="Group 17"/>
          <p:cNvGrpSpPr/>
          <p:nvPr/>
        </p:nvGrpSpPr>
        <p:grpSpPr>
          <a:xfrm>
            <a:off x="2694661" y="3529653"/>
            <a:ext cx="598969" cy="598967"/>
            <a:chOff x="3668233" y="1456618"/>
            <a:chExt cx="914400" cy="883134"/>
          </a:xfrm>
        </p:grpSpPr>
        <p:sp>
          <p:nvSpPr>
            <p:cNvPr id="19" name="Rectangle 18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6166882" y="3540286"/>
            <a:ext cx="598969" cy="598967"/>
            <a:chOff x="3668233" y="1456618"/>
            <a:chExt cx="914400" cy="883134"/>
          </a:xfrm>
        </p:grpSpPr>
        <p:sp>
          <p:nvSpPr>
            <p:cNvPr id="22" name="Rectangle 21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4858378" y="3538157"/>
            <a:ext cx="598969" cy="604283"/>
            <a:chOff x="3668233" y="925685"/>
            <a:chExt cx="914400" cy="890972"/>
          </a:xfrm>
        </p:grpSpPr>
        <p:sp>
          <p:nvSpPr>
            <p:cNvPr id="25" name="Rectangle 24"/>
            <p:cNvSpPr/>
            <p:nvPr/>
          </p:nvSpPr>
          <p:spPr>
            <a:xfrm>
              <a:off x="3668233" y="1096577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8233" y="925685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4007778" y="3534969"/>
            <a:ext cx="598969" cy="598967"/>
            <a:chOff x="3668233" y="1456618"/>
            <a:chExt cx="914400" cy="883134"/>
          </a:xfrm>
        </p:grpSpPr>
        <p:sp>
          <p:nvSpPr>
            <p:cNvPr id="28" name="Rectangle 27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5423688" y="2798940"/>
            <a:ext cx="743194" cy="5535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Goal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8" idx="4"/>
            <a:endCxn id="17" idx="0"/>
          </p:cNvCxnSpPr>
          <p:nvPr/>
        </p:nvCxnSpPr>
        <p:spPr>
          <a:xfrm rot="5400000">
            <a:off x="3843823" y="1927223"/>
            <a:ext cx="661222" cy="10822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4"/>
            <a:endCxn id="30" idx="0"/>
          </p:cNvCxnSpPr>
          <p:nvPr/>
        </p:nvCxnSpPr>
        <p:spPr>
          <a:xfrm rot="16200000" flipH="1">
            <a:off x="4924801" y="1928456"/>
            <a:ext cx="661222" cy="107974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3"/>
            <a:endCxn id="19" idx="0"/>
          </p:cNvCxnSpPr>
          <p:nvPr/>
        </p:nvCxnSpPr>
        <p:spPr>
          <a:xfrm rot="5400000">
            <a:off x="2997930" y="3267601"/>
            <a:ext cx="368857" cy="3764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5"/>
            <a:endCxn id="28" idx="0"/>
          </p:cNvCxnSpPr>
          <p:nvPr/>
        </p:nvCxnSpPr>
        <p:spPr>
          <a:xfrm rot="16200000" flipH="1">
            <a:off x="3914589" y="3252882"/>
            <a:ext cx="374173" cy="4111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3"/>
            <a:endCxn id="25" idx="0"/>
          </p:cNvCxnSpPr>
          <p:nvPr/>
        </p:nvCxnSpPr>
        <p:spPr>
          <a:xfrm rot="5400000">
            <a:off x="5153857" y="3275391"/>
            <a:ext cx="382677" cy="3746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" idx="5"/>
            <a:endCxn id="22" idx="0"/>
          </p:cNvCxnSpPr>
          <p:nvPr/>
        </p:nvCxnSpPr>
        <p:spPr>
          <a:xfrm rot="16200000" flipH="1">
            <a:off x="6072460" y="3256967"/>
            <a:ext cx="379490" cy="408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2"/>
            <a:endCxn id="20" idx="0"/>
          </p:cNvCxnSpPr>
          <p:nvPr/>
        </p:nvCxnSpPr>
        <p:spPr>
          <a:xfrm rot="5400000">
            <a:off x="2414776" y="2733395"/>
            <a:ext cx="1189901" cy="4026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2"/>
            <a:endCxn id="26" idx="0"/>
          </p:cNvCxnSpPr>
          <p:nvPr/>
        </p:nvCxnSpPr>
        <p:spPr>
          <a:xfrm rot="16200000" flipH="1">
            <a:off x="3492382" y="2058402"/>
            <a:ext cx="1198405" cy="176110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2"/>
            <a:endCxn id="29" idx="0"/>
          </p:cNvCxnSpPr>
          <p:nvPr/>
        </p:nvCxnSpPr>
        <p:spPr>
          <a:xfrm rot="5400000">
            <a:off x="4617486" y="1843803"/>
            <a:ext cx="1195217" cy="218711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3" idx="0"/>
          </p:cNvCxnSpPr>
          <p:nvPr/>
        </p:nvCxnSpPr>
        <p:spPr>
          <a:xfrm rot="5400000">
            <a:off x="5694379" y="2926014"/>
            <a:ext cx="1200534" cy="2801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Callout 58"/>
          <p:cNvSpPr/>
          <p:nvPr/>
        </p:nvSpPr>
        <p:spPr>
          <a:xfrm>
            <a:off x="215183" y="348293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Events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ight Arrow Callout 59"/>
          <p:cNvSpPr/>
          <p:nvPr/>
        </p:nvSpPr>
        <p:spPr>
          <a:xfrm>
            <a:off x="215183" y="4466600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Biz Context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ight Arrow Callout 60"/>
          <p:cNvSpPr/>
          <p:nvPr/>
        </p:nvSpPr>
        <p:spPr>
          <a:xfrm>
            <a:off x="215183" y="548884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Directives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8" name="Group 68"/>
          <p:cNvGrpSpPr/>
          <p:nvPr/>
        </p:nvGrpSpPr>
        <p:grpSpPr>
          <a:xfrm>
            <a:off x="215183" y="388603"/>
            <a:ext cx="1647825" cy="1749114"/>
            <a:chOff x="236449" y="154116"/>
            <a:chExt cx="1507291" cy="1749114"/>
          </a:xfrm>
        </p:grpSpPr>
        <p:grpSp>
          <p:nvGrpSpPr>
            <p:cNvPr id="21" name="Group 66"/>
            <p:cNvGrpSpPr/>
            <p:nvPr/>
          </p:nvGrpSpPr>
          <p:grpSpPr>
            <a:xfrm>
              <a:off x="236449" y="317170"/>
              <a:ext cx="1507291" cy="1586060"/>
              <a:chOff x="236449" y="317170"/>
              <a:chExt cx="1507291" cy="15860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6449" y="317170"/>
                <a:ext cx="1507291" cy="15860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57200" y="393403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Information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57200" y="779719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Resources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7200" y="1162451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Structure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200" y="1555862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Policies</a:t>
                </a: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236449" y="154116"/>
              <a:ext cx="614156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91"/>
          <p:cNvGrpSpPr/>
          <p:nvPr/>
        </p:nvGrpSpPr>
        <p:grpSpPr>
          <a:xfrm>
            <a:off x="2565444" y="4364137"/>
            <a:ext cx="2072268" cy="811909"/>
            <a:chOff x="2617405" y="4517266"/>
            <a:chExt cx="2072268" cy="811909"/>
          </a:xfrm>
          <a:solidFill>
            <a:schemeClr val="bg1">
              <a:lumMod val="65000"/>
            </a:schemeClr>
          </a:solidFill>
        </p:grpSpPr>
        <p:sp>
          <p:nvSpPr>
            <p:cNvPr id="70" name="Oval 69"/>
            <p:cNvSpPr/>
            <p:nvPr/>
          </p:nvSpPr>
          <p:spPr>
            <a:xfrm>
              <a:off x="2617405" y="475826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" name="Flowchart: Decision 70"/>
            <p:cNvSpPr/>
            <p:nvPr/>
          </p:nvSpPr>
          <p:spPr>
            <a:xfrm>
              <a:off x="3189768" y="4812889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468688" y="500165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468688" y="4517266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259766" y="4748738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9" name="Flowchart: Decision 78"/>
            <p:cNvSpPr/>
            <p:nvPr/>
          </p:nvSpPr>
          <p:spPr>
            <a:xfrm>
              <a:off x="3912598" y="4802080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/>
            <p:cNvCxnSpPr>
              <a:stCxn id="70" idx="6"/>
              <a:endCxn id="71" idx="1"/>
            </p:cNvCxnSpPr>
            <p:nvPr/>
          </p:nvCxnSpPr>
          <p:spPr>
            <a:xfrm>
              <a:off x="3047312" y="4922024"/>
              <a:ext cx="142456" cy="12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hape 82"/>
            <p:cNvCxnSpPr>
              <a:stCxn id="71" idx="0"/>
              <a:endCxn id="77" idx="2"/>
            </p:cNvCxnSpPr>
            <p:nvPr/>
          </p:nvCxnSpPr>
          <p:spPr>
            <a:xfrm rot="5400000" flipH="1" flipV="1">
              <a:off x="3320093" y="4664295"/>
              <a:ext cx="131862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hape 84"/>
            <p:cNvCxnSpPr>
              <a:stCxn id="71" idx="2"/>
              <a:endCxn id="76" idx="2"/>
            </p:cNvCxnSpPr>
            <p:nvPr/>
          </p:nvCxnSpPr>
          <p:spPr>
            <a:xfrm rot="16200000" flipH="1">
              <a:off x="3320181" y="5016907"/>
              <a:ext cx="131686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hape 86"/>
            <p:cNvCxnSpPr>
              <a:stCxn id="77" idx="6"/>
              <a:endCxn id="79" idx="0"/>
            </p:cNvCxnSpPr>
            <p:nvPr/>
          </p:nvCxnSpPr>
          <p:spPr>
            <a:xfrm>
              <a:off x="3898595" y="4681027"/>
              <a:ext cx="127596" cy="121053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hape 88"/>
            <p:cNvCxnSpPr>
              <a:stCxn id="76" idx="6"/>
              <a:endCxn id="79" idx="2"/>
            </p:cNvCxnSpPr>
            <p:nvPr/>
          </p:nvCxnSpPr>
          <p:spPr>
            <a:xfrm flipV="1">
              <a:off x="3898595" y="5022919"/>
              <a:ext cx="127596" cy="142495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9" idx="3"/>
              <a:endCxn id="78" idx="2"/>
            </p:cNvCxnSpPr>
            <p:nvPr/>
          </p:nvCxnSpPr>
          <p:spPr>
            <a:xfrm flipV="1">
              <a:off x="4139784" y="4912499"/>
              <a:ext cx="119982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>
            <a:stCxn id="77" idx="0"/>
            <a:endCxn id="17" idx="4"/>
          </p:cNvCxnSpPr>
          <p:nvPr/>
        </p:nvCxnSpPr>
        <p:spPr>
          <a:xfrm rot="5400000" flipH="1" flipV="1">
            <a:off x="3126657" y="3857467"/>
            <a:ext cx="1011694" cy="164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96"/>
          <p:cNvGrpSpPr/>
          <p:nvPr/>
        </p:nvGrpSpPr>
        <p:grpSpPr>
          <a:xfrm>
            <a:off x="4729592" y="4369869"/>
            <a:ext cx="2072268" cy="811909"/>
            <a:chOff x="2617405" y="4517266"/>
            <a:chExt cx="2072268" cy="811909"/>
          </a:xfrm>
          <a:solidFill>
            <a:schemeClr val="bg1">
              <a:lumMod val="65000"/>
            </a:schemeClr>
          </a:solidFill>
        </p:grpSpPr>
        <p:sp>
          <p:nvSpPr>
            <p:cNvPr id="98" name="Oval 97"/>
            <p:cNvSpPr/>
            <p:nvPr/>
          </p:nvSpPr>
          <p:spPr>
            <a:xfrm>
              <a:off x="2617405" y="475826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" name="Flowchart: Decision 98"/>
            <p:cNvSpPr/>
            <p:nvPr/>
          </p:nvSpPr>
          <p:spPr>
            <a:xfrm>
              <a:off x="3189768" y="4812889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468688" y="500165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468688" y="4517266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259766" y="4748738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Flowchart: Decision 102"/>
            <p:cNvSpPr/>
            <p:nvPr/>
          </p:nvSpPr>
          <p:spPr>
            <a:xfrm>
              <a:off x="3912598" y="4802080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Arrow Connector 103"/>
            <p:cNvCxnSpPr>
              <a:stCxn id="98" idx="6"/>
              <a:endCxn id="99" idx="1"/>
            </p:cNvCxnSpPr>
            <p:nvPr/>
          </p:nvCxnSpPr>
          <p:spPr>
            <a:xfrm>
              <a:off x="3047312" y="4922024"/>
              <a:ext cx="142456" cy="12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hape 104"/>
            <p:cNvCxnSpPr>
              <a:stCxn id="99" idx="0"/>
              <a:endCxn id="101" idx="2"/>
            </p:cNvCxnSpPr>
            <p:nvPr/>
          </p:nvCxnSpPr>
          <p:spPr>
            <a:xfrm rot="5400000" flipH="1" flipV="1">
              <a:off x="3320093" y="4664295"/>
              <a:ext cx="131862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hape 105"/>
            <p:cNvCxnSpPr>
              <a:stCxn id="99" idx="2"/>
              <a:endCxn id="100" idx="2"/>
            </p:cNvCxnSpPr>
            <p:nvPr/>
          </p:nvCxnSpPr>
          <p:spPr>
            <a:xfrm rot="16200000" flipH="1">
              <a:off x="3320181" y="5016907"/>
              <a:ext cx="131686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hape 106"/>
            <p:cNvCxnSpPr>
              <a:stCxn id="101" idx="6"/>
              <a:endCxn id="103" idx="0"/>
            </p:cNvCxnSpPr>
            <p:nvPr/>
          </p:nvCxnSpPr>
          <p:spPr>
            <a:xfrm>
              <a:off x="3898595" y="4681027"/>
              <a:ext cx="127596" cy="121053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hape 107"/>
            <p:cNvCxnSpPr>
              <a:stCxn id="100" idx="6"/>
              <a:endCxn id="103" idx="2"/>
            </p:cNvCxnSpPr>
            <p:nvPr/>
          </p:nvCxnSpPr>
          <p:spPr>
            <a:xfrm flipV="1">
              <a:off x="3898595" y="5022919"/>
              <a:ext cx="127596" cy="142495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3" idx="3"/>
              <a:endCxn id="102" idx="2"/>
            </p:cNvCxnSpPr>
            <p:nvPr/>
          </p:nvCxnSpPr>
          <p:spPr>
            <a:xfrm flipV="1">
              <a:off x="4139784" y="4912499"/>
              <a:ext cx="119982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/>
          <p:cNvCxnSpPr>
            <a:stCxn id="101" idx="0"/>
            <a:endCxn id="30" idx="4"/>
          </p:cNvCxnSpPr>
          <p:nvPr/>
        </p:nvCxnSpPr>
        <p:spPr>
          <a:xfrm rot="16200000" flipV="1">
            <a:off x="5286844" y="3860884"/>
            <a:ext cx="1017426" cy="5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7574507" y="2513144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Business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574507" y="4379697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7574507" y="5608951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67" y="151806"/>
            <a:ext cx="575567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Technology Requirements</a:t>
            </a:r>
            <a:endParaRPr lang="en-GB" dirty="0"/>
          </a:p>
        </p:txBody>
      </p:sp>
      <p:sp>
        <p:nvSpPr>
          <p:cNvPr id="4" name="Right Arrow Callout 3"/>
          <p:cNvSpPr/>
          <p:nvPr/>
        </p:nvSpPr>
        <p:spPr>
          <a:xfrm>
            <a:off x="215183" y="2551303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Regulations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753833" y="1456618"/>
            <a:ext cx="914400" cy="883134"/>
            <a:chOff x="3668233" y="1456618"/>
            <a:chExt cx="914400" cy="883134"/>
          </a:xfrm>
        </p:grpSpPr>
        <p:sp>
          <p:nvSpPr>
            <p:cNvPr id="5" name="Rectangle 4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231758" y="1417638"/>
            <a:ext cx="967564" cy="7200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Goal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5851451" y="1456618"/>
            <a:ext cx="914400" cy="883134"/>
            <a:chOff x="3668233" y="1456618"/>
            <a:chExt cx="914400" cy="883134"/>
          </a:xfrm>
        </p:grpSpPr>
        <p:sp>
          <p:nvSpPr>
            <p:cNvPr id="10" name="Rectangle 9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Straight Arrow Connector 12"/>
          <p:cNvCxnSpPr>
            <a:stCxn id="8" idx="2"/>
            <a:endCxn id="5" idx="3"/>
          </p:cNvCxnSpPr>
          <p:nvPr/>
        </p:nvCxnSpPr>
        <p:spPr>
          <a:xfrm rot="10800000" flipV="1">
            <a:off x="3668234" y="1777678"/>
            <a:ext cx="563525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10" idx="1"/>
          </p:cNvCxnSpPr>
          <p:nvPr/>
        </p:nvCxnSpPr>
        <p:spPr>
          <a:xfrm>
            <a:off x="5199322" y="1777678"/>
            <a:ext cx="652129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61731" y="2798940"/>
            <a:ext cx="743194" cy="5535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Goal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grpSp>
        <p:nvGrpSpPr>
          <p:cNvPr id="9" name="Group 17"/>
          <p:cNvGrpSpPr/>
          <p:nvPr/>
        </p:nvGrpSpPr>
        <p:grpSpPr>
          <a:xfrm>
            <a:off x="2694661" y="3529653"/>
            <a:ext cx="598969" cy="598967"/>
            <a:chOff x="3668233" y="1456618"/>
            <a:chExt cx="914400" cy="883134"/>
          </a:xfrm>
        </p:grpSpPr>
        <p:sp>
          <p:nvSpPr>
            <p:cNvPr id="19" name="Rectangle 18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6166882" y="3540286"/>
            <a:ext cx="598969" cy="598967"/>
            <a:chOff x="3668233" y="1456618"/>
            <a:chExt cx="914400" cy="883134"/>
          </a:xfrm>
        </p:grpSpPr>
        <p:sp>
          <p:nvSpPr>
            <p:cNvPr id="22" name="Rectangle 21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4858378" y="3538157"/>
            <a:ext cx="598969" cy="604283"/>
            <a:chOff x="3668233" y="925685"/>
            <a:chExt cx="914400" cy="890972"/>
          </a:xfrm>
        </p:grpSpPr>
        <p:sp>
          <p:nvSpPr>
            <p:cNvPr id="25" name="Rectangle 24"/>
            <p:cNvSpPr/>
            <p:nvPr/>
          </p:nvSpPr>
          <p:spPr>
            <a:xfrm>
              <a:off x="3668233" y="1096577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8233" y="925685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4007778" y="3534969"/>
            <a:ext cx="598969" cy="598967"/>
            <a:chOff x="3668233" y="1456618"/>
            <a:chExt cx="914400" cy="883134"/>
          </a:xfrm>
        </p:grpSpPr>
        <p:sp>
          <p:nvSpPr>
            <p:cNvPr id="28" name="Rectangle 27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5423688" y="2798940"/>
            <a:ext cx="743194" cy="5535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Goal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8" idx="4"/>
            <a:endCxn id="17" idx="0"/>
          </p:cNvCxnSpPr>
          <p:nvPr/>
        </p:nvCxnSpPr>
        <p:spPr>
          <a:xfrm rot="5400000">
            <a:off x="3843823" y="1927223"/>
            <a:ext cx="661222" cy="10822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4"/>
            <a:endCxn id="30" idx="0"/>
          </p:cNvCxnSpPr>
          <p:nvPr/>
        </p:nvCxnSpPr>
        <p:spPr>
          <a:xfrm rot="16200000" flipH="1">
            <a:off x="4924801" y="1928456"/>
            <a:ext cx="661222" cy="107974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3"/>
            <a:endCxn id="19" idx="0"/>
          </p:cNvCxnSpPr>
          <p:nvPr/>
        </p:nvCxnSpPr>
        <p:spPr>
          <a:xfrm rot="5400000">
            <a:off x="2997930" y="3267601"/>
            <a:ext cx="368857" cy="3764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5"/>
            <a:endCxn id="28" idx="0"/>
          </p:cNvCxnSpPr>
          <p:nvPr/>
        </p:nvCxnSpPr>
        <p:spPr>
          <a:xfrm rot="16200000" flipH="1">
            <a:off x="3914589" y="3252882"/>
            <a:ext cx="374173" cy="4111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3"/>
            <a:endCxn id="25" idx="0"/>
          </p:cNvCxnSpPr>
          <p:nvPr/>
        </p:nvCxnSpPr>
        <p:spPr>
          <a:xfrm rot="5400000">
            <a:off x="5153857" y="3275391"/>
            <a:ext cx="382677" cy="3746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" idx="5"/>
            <a:endCxn id="22" idx="0"/>
          </p:cNvCxnSpPr>
          <p:nvPr/>
        </p:nvCxnSpPr>
        <p:spPr>
          <a:xfrm rot="16200000" flipH="1">
            <a:off x="6072460" y="3256967"/>
            <a:ext cx="379490" cy="408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2"/>
            <a:endCxn id="20" idx="0"/>
          </p:cNvCxnSpPr>
          <p:nvPr/>
        </p:nvCxnSpPr>
        <p:spPr>
          <a:xfrm rot="5400000">
            <a:off x="2414776" y="2733395"/>
            <a:ext cx="1189901" cy="4026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2"/>
            <a:endCxn id="26" idx="0"/>
          </p:cNvCxnSpPr>
          <p:nvPr/>
        </p:nvCxnSpPr>
        <p:spPr>
          <a:xfrm rot="16200000" flipH="1">
            <a:off x="3492382" y="2058402"/>
            <a:ext cx="1198405" cy="176110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2"/>
            <a:endCxn id="29" idx="0"/>
          </p:cNvCxnSpPr>
          <p:nvPr/>
        </p:nvCxnSpPr>
        <p:spPr>
          <a:xfrm rot="5400000">
            <a:off x="4617486" y="1843803"/>
            <a:ext cx="1195217" cy="218711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3" idx="0"/>
          </p:cNvCxnSpPr>
          <p:nvPr/>
        </p:nvCxnSpPr>
        <p:spPr>
          <a:xfrm rot="5400000">
            <a:off x="5694379" y="2926014"/>
            <a:ext cx="1200534" cy="2801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Callout 58"/>
          <p:cNvSpPr/>
          <p:nvPr/>
        </p:nvSpPr>
        <p:spPr>
          <a:xfrm>
            <a:off x="215183" y="348293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Events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ight Arrow Callout 59"/>
          <p:cNvSpPr/>
          <p:nvPr/>
        </p:nvSpPr>
        <p:spPr>
          <a:xfrm>
            <a:off x="215183" y="4466600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Biz Context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ight Arrow Callout 60"/>
          <p:cNvSpPr/>
          <p:nvPr/>
        </p:nvSpPr>
        <p:spPr>
          <a:xfrm>
            <a:off x="215183" y="548884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Directives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8" name="Group 68"/>
          <p:cNvGrpSpPr/>
          <p:nvPr/>
        </p:nvGrpSpPr>
        <p:grpSpPr>
          <a:xfrm>
            <a:off x="215183" y="388603"/>
            <a:ext cx="1647825" cy="1749114"/>
            <a:chOff x="236449" y="154116"/>
            <a:chExt cx="1507291" cy="1749114"/>
          </a:xfrm>
        </p:grpSpPr>
        <p:grpSp>
          <p:nvGrpSpPr>
            <p:cNvPr id="21" name="Group 66"/>
            <p:cNvGrpSpPr/>
            <p:nvPr/>
          </p:nvGrpSpPr>
          <p:grpSpPr>
            <a:xfrm>
              <a:off x="236449" y="317170"/>
              <a:ext cx="1507291" cy="1586060"/>
              <a:chOff x="236449" y="317170"/>
              <a:chExt cx="1507291" cy="15860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6449" y="317170"/>
                <a:ext cx="1507291" cy="15860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57200" y="393403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Information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57200" y="779719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Resources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7200" y="1162451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Structure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200" y="1555862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Policies</a:t>
                </a: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236449" y="154116"/>
              <a:ext cx="614156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91"/>
          <p:cNvGrpSpPr/>
          <p:nvPr/>
        </p:nvGrpSpPr>
        <p:grpSpPr>
          <a:xfrm>
            <a:off x="2565444" y="4364137"/>
            <a:ext cx="2072268" cy="811909"/>
            <a:chOff x="2617405" y="4517266"/>
            <a:chExt cx="2072268" cy="811909"/>
          </a:xfrm>
          <a:solidFill>
            <a:schemeClr val="bg1">
              <a:lumMod val="65000"/>
            </a:schemeClr>
          </a:solidFill>
        </p:grpSpPr>
        <p:sp>
          <p:nvSpPr>
            <p:cNvPr id="70" name="Oval 69"/>
            <p:cNvSpPr/>
            <p:nvPr/>
          </p:nvSpPr>
          <p:spPr>
            <a:xfrm>
              <a:off x="2617405" y="475826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" name="Flowchart: Decision 70"/>
            <p:cNvSpPr/>
            <p:nvPr/>
          </p:nvSpPr>
          <p:spPr>
            <a:xfrm>
              <a:off x="3189768" y="4812889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468688" y="500165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468688" y="4517266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259766" y="4748738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9" name="Flowchart: Decision 78"/>
            <p:cNvSpPr/>
            <p:nvPr/>
          </p:nvSpPr>
          <p:spPr>
            <a:xfrm>
              <a:off x="3912598" y="4802080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/>
            <p:cNvCxnSpPr>
              <a:stCxn id="70" idx="6"/>
              <a:endCxn id="71" idx="1"/>
            </p:cNvCxnSpPr>
            <p:nvPr/>
          </p:nvCxnSpPr>
          <p:spPr>
            <a:xfrm>
              <a:off x="3047312" y="4922024"/>
              <a:ext cx="142456" cy="12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hape 82"/>
            <p:cNvCxnSpPr>
              <a:stCxn id="71" idx="0"/>
              <a:endCxn id="77" idx="2"/>
            </p:cNvCxnSpPr>
            <p:nvPr/>
          </p:nvCxnSpPr>
          <p:spPr>
            <a:xfrm rot="5400000" flipH="1" flipV="1">
              <a:off x="3320093" y="4664295"/>
              <a:ext cx="131862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hape 84"/>
            <p:cNvCxnSpPr>
              <a:stCxn id="71" idx="2"/>
              <a:endCxn id="76" idx="2"/>
            </p:cNvCxnSpPr>
            <p:nvPr/>
          </p:nvCxnSpPr>
          <p:spPr>
            <a:xfrm rot="16200000" flipH="1">
              <a:off x="3320181" y="5016907"/>
              <a:ext cx="131686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hape 86"/>
            <p:cNvCxnSpPr>
              <a:stCxn id="77" idx="6"/>
              <a:endCxn id="79" idx="0"/>
            </p:cNvCxnSpPr>
            <p:nvPr/>
          </p:nvCxnSpPr>
          <p:spPr>
            <a:xfrm>
              <a:off x="3898595" y="4681027"/>
              <a:ext cx="127596" cy="121053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hape 88"/>
            <p:cNvCxnSpPr>
              <a:stCxn id="76" idx="6"/>
              <a:endCxn id="79" idx="2"/>
            </p:cNvCxnSpPr>
            <p:nvPr/>
          </p:nvCxnSpPr>
          <p:spPr>
            <a:xfrm flipV="1">
              <a:off x="3898595" y="5022919"/>
              <a:ext cx="127596" cy="142495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9" idx="3"/>
              <a:endCxn id="78" idx="2"/>
            </p:cNvCxnSpPr>
            <p:nvPr/>
          </p:nvCxnSpPr>
          <p:spPr>
            <a:xfrm flipV="1">
              <a:off x="4139784" y="4912499"/>
              <a:ext cx="119982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>
            <a:stCxn id="77" idx="0"/>
            <a:endCxn id="17" idx="4"/>
          </p:cNvCxnSpPr>
          <p:nvPr/>
        </p:nvCxnSpPr>
        <p:spPr>
          <a:xfrm rot="5400000" flipH="1" flipV="1">
            <a:off x="3126657" y="3857467"/>
            <a:ext cx="1011694" cy="164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96"/>
          <p:cNvGrpSpPr/>
          <p:nvPr/>
        </p:nvGrpSpPr>
        <p:grpSpPr>
          <a:xfrm>
            <a:off x="4729592" y="4369869"/>
            <a:ext cx="2072268" cy="811909"/>
            <a:chOff x="2617405" y="4517266"/>
            <a:chExt cx="2072268" cy="811909"/>
          </a:xfrm>
          <a:solidFill>
            <a:schemeClr val="bg1">
              <a:lumMod val="65000"/>
            </a:schemeClr>
          </a:solidFill>
        </p:grpSpPr>
        <p:sp>
          <p:nvSpPr>
            <p:cNvPr id="98" name="Oval 97"/>
            <p:cNvSpPr/>
            <p:nvPr/>
          </p:nvSpPr>
          <p:spPr>
            <a:xfrm>
              <a:off x="2617405" y="475826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" name="Flowchart: Decision 98"/>
            <p:cNvSpPr/>
            <p:nvPr/>
          </p:nvSpPr>
          <p:spPr>
            <a:xfrm>
              <a:off x="3189768" y="4812889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468688" y="500165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468688" y="4517266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259766" y="4748738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Flowchart: Decision 102"/>
            <p:cNvSpPr/>
            <p:nvPr/>
          </p:nvSpPr>
          <p:spPr>
            <a:xfrm>
              <a:off x="3912598" y="4802080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Arrow Connector 103"/>
            <p:cNvCxnSpPr>
              <a:stCxn id="98" idx="6"/>
              <a:endCxn id="99" idx="1"/>
            </p:cNvCxnSpPr>
            <p:nvPr/>
          </p:nvCxnSpPr>
          <p:spPr>
            <a:xfrm>
              <a:off x="3047312" y="4922024"/>
              <a:ext cx="142456" cy="12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hape 104"/>
            <p:cNvCxnSpPr>
              <a:stCxn id="99" idx="0"/>
              <a:endCxn id="101" idx="2"/>
            </p:cNvCxnSpPr>
            <p:nvPr/>
          </p:nvCxnSpPr>
          <p:spPr>
            <a:xfrm rot="5400000" flipH="1" flipV="1">
              <a:off x="3320093" y="4664295"/>
              <a:ext cx="131862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hape 105"/>
            <p:cNvCxnSpPr>
              <a:stCxn id="99" idx="2"/>
              <a:endCxn id="100" idx="2"/>
            </p:cNvCxnSpPr>
            <p:nvPr/>
          </p:nvCxnSpPr>
          <p:spPr>
            <a:xfrm rot="16200000" flipH="1">
              <a:off x="3320181" y="5016907"/>
              <a:ext cx="131686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hape 106"/>
            <p:cNvCxnSpPr>
              <a:stCxn id="101" idx="6"/>
              <a:endCxn id="103" idx="0"/>
            </p:cNvCxnSpPr>
            <p:nvPr/>
          </p:nvCxnSpPr>
          <p:spPr>
            <a:xfrm>
              <a:off x="3898595" y="4681027"/>
              <a:ext cx="127596" cy="121053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hape 107"/>
            <p:cNvCxnSpPr>
              <a:stCxn id="100" idx="6"/>
              <a:endCxn id="103" idx="2"/>
            </p:cNvCxnSpPr>
            <p:nvPr/>
          </p:nvCxnSpPr>
          <p:spPr>
            <a:xfrm flipV="1">
              <a:off x="3898595" y="5022919"/>
              <a:ext cx="127596" cy="142495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3" idx="3"/>
              <a:endCxn id="102" idx="2"/>
            </p:cNvCxnSpPr>
            <p:nvPr/>
          </p:nvCxnSpPr>
          <p:spPr>
            <a:xfrm flipV="1">
              <a:off x="4139784" y="4912499"/>
              <a:ext cx="119982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/>
          <p:cNvCxnSpPr>
            <a:stCxn id="101" idx="0"/>
            <a:endCxn id="30" idx="4"/>
          </p:cNvCxnSpPr>
          <p:nvPr/>
        </p:nvCxnSpPr>
        <p:spPr>
          <a:xfrm rot="16200000" flipV="1">
            <a:off x="5286844" y="3860884"/>
            <a:ext cx="1017426" cy="5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45"/>
          <p:cNvGrpSpPr/>
          <p:nvPr/>
        </p:nvGrpSpPr>
        <p:grpSpPr>
          <a:xfrm>
            <a:off x="2383867" y="5526862"/>
            <a:ext cx="2195098" cy="707436"/>
            <a:chOff x="2730218" y="5501488"/>
            <a:chExt cx="2195098" cy="707436"/>
          </a:xfrm>
        </p:grpSpPr>
        <p:grpSp>
          <p:nvGrpSpPr>
            <p:cNvPr id="32" name="Group 116"/>
            <p:cNvGrpSpPr/>
            <p:nvPr/>
          </p:nvGrpSpPr>
          <p:grpSpPr>
            <a:xfrm>
              <a:off x="2730218" y="5563211"/>
              <a:ext cx="741890" cy="645713"/>
              <a:chOff x="3500438" y="5552237"/>
              <a:chExt cx="741890" cy="645713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3500438" y="5552237"/>
                <a:ext cx="621098" cy="6457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974230" y="5682688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974230" y="5907020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118"/>
            <p:cNvGrpSpPr/>
            <p:nvPr/>
          </p:nvGrpSpPr>
          <p:grpSpPr>
            <a:xfrm flipH="1">
              <a:off x="4183426" y="5546596"/>
              <a:ext cx="741890" cy="645713"/>
              <a:chOff x="3500438" y="5552237"/>
              <a:chExt cx="741890" cy="645713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3500438" y="5552237"/>
                <a:ext cx="621098" cy="6457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974230" y="5682688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74230" y="5907020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124"/>
            <p:cNvGrpSpPr/>
            <p:nvPr/>
          </p:nvGrpSpPr>
          <p:grpSpPr>
            <a:xfrm>
              <a:off x="3759770" y="5501488"/>
              <a:ext cx="214410" cy="160480"/>
              <a:chOff x="5580875" y="5672284"/>
              <a:chExt cx="214410" cy="16048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5580875" y="5677047"/>
                <a:ext cx="129363" cy="1438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655302" y="5672284"/>
                <a:ext cx="139983" cy="160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125"/>
            <p:cNvGrpSpPr/>
            <p:nvPr/>
          </p:nvGrpSpPr>
          <p:grpSpPr>
            <a:xfrm flipH="1">
              <a:off x="3706651" y="6048444"/>
              <a:ext cx="214410" cy="160480"/>
              <a:chOff x="5580875" y="5672284"/>
              <a:chExt cx="214410" cy="16048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5580875" y="5677047"/>
                <a:ext cx="129363" cy="1438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655302" y="5672284"/>
                <a:ext cx="139983" cy="160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30" name="Straight Connector 129"/>
            <p:cNvCxnSpPr>
              <a:stCxn id="113" idx="3"/>
              <a:endCxn id="123" idx="2"/>
            </p:cNvCxnSpPr>
            <p:nvPr/>
          </p:nvCxnSpPr>
          <p:spPr>
            <a:xfrm flipV="1">
              <a:off x="3472108" y="5578184"/>
              <a:ext cx="287662" cy="18741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>
              <a:stCxn id="122" idx="3"/>
            </p:cNvCxnSpPr>
            <p:nvPr/>
          </p:nvCxnSpPr>
          <p:spPr>
            <a:xfrm rot="10800000" flipV="1">
              <a:off x="3921064" y="5973311"/>
              <a:ext cx="262363" cy="151827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3809435" y="5544652"/>
              <a:ext cx="67450" cy="71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95095" y="6083236"/>
              <a:ext cx="67450" cy="71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Connector 135"/>
            <p:cNvCxnSpPr>
              <a:stCxn id="121" idx="3"/>
              <a:endCxn id="133" idx="6"/>
            </p:cNvCxnSpPr>
            <p:nvPr/>
          </p:nvCxnSpPr>
          <p:spPr>
            <a:xfrm rot="10800000">
              <a:off x="3876886" y="5580618"/>
              <a:ext cx="306541" cy="168362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Straight Connector 137"/>
            <p:cNvCxnSpPr>
              <a:stCxn id="116" idx="3"/>
              <a:endCxn id="134" idx="2"/>
            </p:cNvCxnSpPr>
            <p:nvPr/>
          </p:nvCxnSpPr>
          <p:spPr>
            <a:xfrm>
              <a:off x="3472108" y="5989927"/>
              <a:ext cx="322987" cy="12927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" name="Group 146"/>
          <p:cNvGrpSpPr/>
          <p:nvPr/>
        </p:nvGrpSpPr>
        <p:grpSpPr>
          <a:xfrm>
            <a:off x="4858378" y="5509183"/>
            <a:ext cx="2195098" cy="707436"/>
            <a:chOff x="2730218" y="5501488"/>
            <a:chExt cx="2195098" cy="707436"/>
          </a:xfrm>
        </p:grpSpPr>
        <p:grpSp>
          <p:nvGrpSpPr>
            <p:cNvPr id="37" name="Group 116"/>
            <p:cNvGrpSpPr/>
            <p:nvPr/>
          </p:nvGrpSpPr>
          <p:grpSpPr>
            <a:xfrm>
              <a:off x="2730218" y="5563211"/>
              <a:ext cx="741890" cy="645713"/>
              <a:chOff x="3500438" y="5552237"/>
              <a:chExt cx="741890" cy="645713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3500438" y="5552237"/>
                <a:ext cx="621098" cy="6457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974230" y="5682688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974230" y="5907020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118"/>
            <p:cNvGrpSpPr/>
            <p:nvPr/>
          </p:nvGrpSpPr>
          <p:grpSpPr>
            <a:xfrm flipH="1">
              <a:off x="4183426" y="5546596"/>
              <a:ext cx="741890" cy="645713"/>
              <a:chOff x="3500438" y="5552237"/>
              <a:chExt cx="741890" cy="645713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500438" y="5552237"/>
                <a:ext cx="621098" cy="6457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974230" y="5682688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974230" y="5907020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124"/>
            <p:cNvGrpSpPr/>
            <p:nvPr/>
          </p:nvGrpSpPr>
          <p:grpSpPr>
            <a:xfrm>
              <a:off x="3759770" y="5501488"/>
              <a:ext cx="214410" cy="160480"/>
              <a:chOff x="5580875" y="5672284"/>
              <a:chExt cx="214410" cy="16048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5580875" y="5677047"/>
                <a:ext cx="129363" cy="1438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655302" y="5672284"/>
                <a:ext cx="139983" cy="160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125"/>
            <p:cNvGrpSpPr/>
            <p:nvPr/>
          </p:nvGrpSpPr>
          <p:grpSpPr>
            <a:xfrm flipH="1">
              <a:off x="3706651" y="6048444"/>
              <a:ext cx="214410" cy="160480"/>
              <a:chOff x="5580875" y="5672284"/>
              <a:chExt cx="214410" cy="16048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5580875" y="5677047"/>
                <a:ext cx="129363" cy="1438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655302" y="5672284"/>
                <a:ext cx="139983" cy="160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52" name="Straight Connector 151"/>
            <p:cNvCxnSpPr>
              <a:stCxn id="166" idx="3"/>
              <a:endCxn id="160" idx="2"/>
            </p:cNvCxnSpPr>
            <p:nvPr/>
          </p:nvCxnSpPr>
          <p:spPr>
            <a:xfrm flipV="1">
              <a:off x="3472108" y="5578184"/>
              <a:ext cx="287662" cy="18741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/>
            <p:cNvCxnSpPr>
              <a:stCxn id="164" idx="3"/>
            </p:cNvCxnSpPr>
            <p:nvPr/>
          </p:nvCxnSpPr>
          <p:spPr>
            <a:xfrm rot="10800000" flipV="1">
              <a:off x="3921064" y="5973311"/>
              <a:ext cx="262363" cy="151827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3809435" y="5544652"/>
              <a:ext cx="67450" cy="71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3795095" y="6083236"/>
              <a:ext cx="67450" cy="71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6" name="Straight Connector 155"/>
            <p:cNvCxnSpPr>
              <a:stCxn id="163" idx="3"/>
              <a:endCxn id="154" idx="6"/>
            </p:cNvCxnSpPr>
            <p:nvPr/>
          </p:nvCxnSpPr>
          <p:spPr>
            <a:xfrm rot="10800000">
              <a:off x="3876886" y="5580618"/>
              <a:ext cx="306541" cy="168362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Straight Connector 156"/>
            <p:cNvCxnSpPr>
              <a:stCxn id="167" idx="3"/>
              <a:endCxn id="155" idx="2"/>
            </p:cNvCxnSpPr>
            <p:nvPr/>
          </p:nvCxnSpPr>
          <p:spPr>
            <a:xfrm>
              <a:off x="3472108" y="5989927"/>
              <a:ext cx="322987" cy="12927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9" name="Straight Arrow Connector 168"/>
          <p:cNvCxnSpPr>
            <a:stCxn id="70" idx="4"/>
            <a:endCxn id="112" idx="0"/>
          </p:cNvCxnSpPr>
          <p:nvPr/>
        </p:nvCxnSpPr>
        <p:spPr>
          <a:xfrm rot="5400000">
            <a:off x="2409443" y="5217629"/>
            <a:ext cx="655929" cy="859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78" idx="4"/>
            <a:endCxn id="120" idx="0"/>
          </p:cNvCxnSpPr>
          <p:nvPr/>
        </p:nvCxnSpPr>
        <p:spPr>
          <a:xfrm rot="5400000">
            <a:off x="4021169" y="5170379"/>
            <a:ext cx="648839" cy="15434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98" idx="4"/>
            <a:endCxn id="165" idx="0"/>
          </p:cNvCxnSpPr>
          <p:nvPr/>
        </p:nvCxnSpPr>
        <p:spPr>
          <a:xfrm rot="16200000" flipH="1">
            <a:off x="4740477" y="5142456"/>
            <a:ext cx="632518" cy="22438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02" idx="4"/>
            <a:endCxn id="162" idx="0"/>
          </p:cNvCxnSpPr>
          <p:nvPr/>
        </p:nvCxnSpPr>
        <p:spPr>
          <a:xfrm rot="16200000" flipH="1">
            <a:off x="6352203" y="5163567"/>
            <a:ext cx="625428" cy="15602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7574507" y="2513144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Business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574507" y="4379697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7574507" y="5608951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180" name="Flowchart: Magnetic Disk 179"/>
          <p:cNvSpPr/>
          <p:nvPr/>
        </p:nvSpPr>
        <p:spPr>
          <a:xfrm>
            <a:off x="2486810" y="5790969"/>
            <a:ext cx="228546" cy="27964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lowchart: Magnetic Disk 180"/>
          <p:cNvSpPr/>
          <p:nvPr/>
        </p:nvSpPr>
        <p:spPr>
          <a:xfrm>
            <a:off x="4207805" y="5776490"/>
            <a:ext cx="228546" cy="27964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lowchart: Magnetic Disk 181"/>
          <p:cNvSpPr/>
          <p:nvPr/>
        </p:nvSpPr>
        <p:spPr>
          <a:xfrm>
            <a:off x="4972136" y="5786928"/>
            <a:ext cx="228546" cy="27964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Flowchart: Magnetic Disk 182"/>
          <p:cNvSpPr/>
          <p:nvPr/>
        </p:nvSpPr>
        <p:spPr>
          <a:xfrm>
            <a:off x="6725675" y="5776490"/>
            <a:ext cx="228546" cy="27964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67" y="151806"/>
            <a:ext cx="5755677" cy="1143000"/>
          </a:xfrm>
        </p:spPr>
        <p:txBody>
          <a:bodyPr>
            <a:normAutofit/>
          </a:bodyPr>
          <a:lstStyle/>
          <a:p>
            <a:pPr algn="r"/>
            <a:r>
              <a:rPr lang="en-GB" dirty="0" smtClean="0"/>
              <a:t>Business Intelligence</a:t>
            </a:r>
            <a:endParaRPr lang="en-GB" dirty="0"/>
          </a:p>
        </p:txBody>
      </p:sp>
      <p:sp>
        <p:nvSpPr>
          <p:cNvPr id="4" name="Right Arrow Callout 3"/>
          <p:cNvSpPr/>
          <p:nvPr/>
        </p:nvSpPr>
        <p:spPr>
          <a:xfrm>
            <a:off x="215183" y="2551303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Regulations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753833" y="1456618"/>
            <a:ext cx="914400" cy="883134"/>
            <a:chOff x="3668233" y="1456618"/>
            <a:chExt cx="914400" cy="883134"/>
          </a:xfrm>
        </p:grpSpPr>
        <p:sp>
          <p:nvSpPr>
            <p:cNvPr id="5" name="Rectangle 4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231758" y="1417638"/>
            <a:ext cx="967564" cy="7200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Goal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5851451" y="1456618"/>
            <a:ext cx="914400" cy="883134"/>
            <a:chOff x="3668233" y="1456618"/>
            <a:chExt cx="914400" cy="883134"/>
          </a:xfrm>
        </p:grpSpPr>
        <p:sp>
          <p:nvSpPr>
            <p:cNvPr id="10" name="Rectangle 9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Straight Arrow Connector 12"/>
          <p:cNvCxnSpPr>
            <a:stCxn id="8" idx="2"/>
            <a:endCxn id="5" idx="3"/>
          </p:cNvCxnSpPr>
          <p:nvPr/>
        </p:nvCxnSpPr>
        <p:spPr>
          <a:xfrm rot="10800000" flipV="1">
            <a:off x="3668234" y="1777678"/>
            <a:ext cx="563525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10" idx="1"/>
          </p:cNvCxnSpPr>
          <p:nvPr/>
        </p:nvCxnSpPr>
        <p:spPr>
          <a:xfrm>
            <a:off x="5199322" y="1777678"/>
            <a:ext cx="652129" cy="2020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61731" y="2798940"/>
            <a:ext cx="743194" cy="5535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Goal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grpSp>
        <p:nvGrpSpPr>
          <p:cNvPr id="9" name="Group 17"/>
          <p:cNvGrpSpPr/>
          <p:nvPr/>
        </p:nvGrpSpPr>
        <p:grpSpPr>
          <a:xfrm>
            <a:off x="2694661" y="3529653"/>
            <a:ext cx="598969" cy="598967"/>
            <a:chOff x="3668233" y="1456618"/>
            <a:chExt cx="914400" cy="883134"/>
          </a:xfrm>
        </p:grpSpPr>
        <p:sp>
          <p:nvSpPr>
            <p:cNvPr id="19" name="Rectangle 18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6166882" y="3540286"/>
            <a:ext cx="598969" cy="598967"/>
            <a:chOff x="3668233" y="1456618"/>
            <a:chExt cx="914400" cy="883134"/>
          </a:xfrm>
        </p:grpSpPr>
        <p:sp>
          <p:nvSpPr>
            <p:cNvPr id="22" name="Rectangle 21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4858378" y="3538157"/>
            <a:ext cx="598969" cy="604283"/>
            <a:chOff x="3668233" y="925685"/>
            <a:chExt cx="914400" cy="890972"/>
          </a:xfrm>
        </p:grpSpPr>
        <p:sp>
          <p:nvSpPr>
            <p:cNvPr id="25" name="Rectangle 24"/>
            <p:cNvSpPr/>
            <p:nvPr/>
          </p:nvSpPr>
          <p:spPr>
            <a:xfrm>
              <a:off x="3668233" y="1096577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8233" y="925685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26"/>
          <p:cNvGrpSpPr/>
          <p:nvPr/>
        </p:nvGrpSpPr>
        <p:grpSpPr>
          <a:xfrm>
            <a:off x="4007778" y="3534969"/>
            <a:ext cx="598969" cy="598967"/>
            <a:chOff x="3668233" y="1456618"/>
            <a:chExt cx="914400" cy="883134"/>
          </a:xfrm>
        </p:grpSpPr>
        <p:sp>
          <p:nvSpPr>
            <p:cNvPr id="28" name="Rectangle 27"/>
            <p:cNvSpPr/>
            <p:nvPr/>
          </p:nvSpPr>
          <p:spPr>
            <a:xfrm>
              <a:off x="3668233" y="1619672"/>
              <a:ext cx="914400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68233" y="1456618"/>
              <a:ext cx="347330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5423688" y="2798940"/>
            <a:ext cx="743194" cy="5535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Goal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8" idx="4"/>
            <a:endCxn id="17" idx="0"/>
          </p:cNvCxnSpPr>
          <p:nvPr/>
        </p:nvCxnSpPr>
        <p:spPr>
          <a:xfrm rot="5400000">
            <a:off x="3843823" y="1927223"/>
            <a:ext cx="661222" cy="10822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4"/>
            <a:endCxn id="30" idx="0"/>
          </p:cNvCxnSpPr>
          <p:nvPr/>
        </p:nvCxnSpPr>
        <p:spPr>
          <a:xfrm rot="16200000" flipH="1">
            <a:off x="4924801" y="1928456"/>
            <a:ext cx="661222" cy="107974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3"/>
            <a:endCxn id="19" idx="0"/>
          </p:cNvCxnSpPr>
          <p:nvPr/>
        </p:nvCxnSpPr>
        <p:spPr>
          <a:xfrm rot="5400000">
            <a:off x="2997930" y="3267601"/>
            <a:ext cx="368857" cy="3764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5"/>
            <a:endCxn id="28" idx="0"/>
          </p:cNvCxnSpPr>
          <p:nvPr/>
        </p:nvCxnSpPr>
        <p:spPr>
          <a:xfrm rot="16200000" flipH="1">
            <a:off x="3914589" y="3252882"/>
            <a:ext cx="374173" cy="4111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3"/>
            <a:endCxn id="25" idx="0"/>
          </p:cNvCxnSpPr>
          <p:nvPr/>
        </p:nvCxnSpPr>
        <p:spPr>
          <a:xfrm rot="5400000">
            <a:off x="5153857" y="3275391"/>
            <a:ext cx="382677" cy="3746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" idx="5"/>
            <a:endCxn id="22" idx="0"/>
          </p:cNvCxnSpPr>
          <p:nvPr/>
        </p:nvCxnSpPr>
        <p:spPr>
          <a:xfrm rot="16200000" flipH="1">
            <a:off x="6072460" y="3256967"/>
            <a:ext cx="379490" cy="40832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2"/>
            <a:endCxn id="20" idx="0"/>
          </p:cNvCxnSpPr>
          <p:nvPr/>
        </p:nvCxnSpPr>
        <p:spPr>
          <a:xfrm rot="5400000">
            <a:off x="2414776" y="2733395"/>
            <a:ext cx="1189901" cy="4026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2"/>
            <a:endCxn id="26" idx="0"/>
          </p:cNvCxnSpPr>
          <p:nvPr/>
        </p:nvCxnSpPr>
        <p:spPr>
          <a:xfrm rot="16200000" flipH="1">
            <a:off x="3492382" y="2058402"/>
            <a:ext cx="1198405" cy="176110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2"/>
            <a:endCxn id="29" idx="0"/>
          </p:cNvCxnSpPr>
          <p:nvPr/>
        </p:nvCxnSpPr>
        <p:spPr>
          <a:xfrm rot="5400000">
            <a:off x="4617486" y="1843803"/>
            <a:ext cx="1195217" cy="218711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3" idx="0"/>
          </p:cNvCxnSpPr>
          <p:nvPr/>
        </p:nvCxnSpPr>
        <p:spPr>
          <a:xfrm rot="5400000">
            <a:off x="5694379" y="2926014"/>
            <a:ext cx="1200534" cy="2801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Callout 58"/>
          <p:cNvSpPr/>
          <p:nvPr/>
        </p:nvSpPr>
        <p:spPr>
          <a:xfrm>
            <a:off x="215183" y="348293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Events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ight Arrow Callout 59"/>
          <p:cNvSpPr/>
          <p:nvPr/>
        </p:nvSpPr>
        <p:spPr>
          <a:xfrm>
            <a:off x="215183" y="4466600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Biz Context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1" name="Right Arrow Callout 60"/>
          <p:cNvSpPr/>
          <p:nvPr/>
        </p:nvSpPr>
        <p:spPr>
          <a:xfrm>
            <a:off x="215183" y="5488844"/>
            <a:ext cx="2016224" cy="720080"/>
          </a:xfrm>
          <a:prstGeom prst="rightArrowCallout">
            <a:avLst>
              <a:gd name="adj1" fmla="val 25000"/>
              <a:gd name="adj2" fmla="val 35296"/>
              <a:gd name="adj3" fmla="val 61037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Directives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8" name="Group 68"/>
          <p:cNvGrpSpPr/>
          <p:nvPr/>
        </p:nvGrpSpPr>
        <p:grpSpPr>
          <a:xfrm>
            <a:off x="215183" y="388603"/>
            <a:ext cx="1647825" cy="1749114"/>
            <a:chOff x="236449" y="154116"/>
            <a:chExt cx="1507291" cy="1749114"/>
          </a:xfrm>
        </p:grpSpPr>
        <p:grpSp>
          <p:nvGrpSpPr>
            <p:cNvPr id="21" name="Group 66"/>
            <p:cNvGrpSpPr/>
            <p:nvPr/>
          </p:nvGrpSpPr>
          <p:grpSpPr>
            <a:xfrm>
              <a:off x="236449" y="317170"/>
              <a:ext cx="1507291" cy="1586060"/>
              <a:chOff x="236449" y="317170"/>
              <a:chExt cx="1507291" cy="158606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6449" y="317170"/>
                <a:ext cx="1507291" cy="15860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57200" y="393403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Information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57200" y="779719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Resources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7200" y="1162451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Structure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200" y="1555862"/>
                <a:ext cx="1063256" cy="2764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Policies</a:t>
                </a: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236449" y="154116"/>
              <a:ext cx="614156" cy="1630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91"/>
          <p:cNvGrpSpPr/>
          <p:nvPr/>
        </p:nvGrpSpPr>
        <p:grpSpPr>
          <a:xfrm>
            <a:off x="2565444" y="4364137"/>
            <a:ext cx="2072268" cy="811909"/>
            <a:chOff x="2617405" y="4517266"/>
            <a:chExt cx="2072268" cy="811909"/>
          </a:xfrm>
          <a:solidFill>
            <a:schemeClr val="bg1">
              <a:lumMod val="65000"/>
            </a:schemeClr>
          </a:solidFill>
        </p:grpSpPr>
        <p:sp>
          <p:nvSpPr>
            <p:cNvPr id="70" name="Oval 69"/>
            <p:cNvSpPr/>
            <p:nvPr/>
          </p:nvSpPr>
          <p:spPr>
            <a:xfrm>
              <a:off x="2617405" y="475826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" name="Flowchart: Decision 70"/>
            <p:cNvSpPr/>
            <p:nvPr/>
          </p:nvSpPr>
          <p:spPr>
            <a:xfrm>
              <a:off x="3189768" y="4812889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468688" y="500165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468688" y="4517266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259766" y="4748738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9" name="Flowchart: Decision 78"/>
            <p:cNvSpPr/>
            <p:nvPr/>
          </p:nvSpPr>
          <p:spPr>
            <a:xfrm>
              <a:off x="3912598" y="4802080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/>
            <p:cNvCxnSpPr>
              <a:stCxn id="70" idx="6"/>
              <a:endCxn id="71" idx="1"/>
            </p:cNvCxnSpPr>
            <p:nvPr/>
          </p:nvCxnSpPr>
          <p:spPr>
            <a:xfrm>
              <a:off x="3047312" y="4922024"/>
              <a:ext cx="142456" cy="12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hape 82"/>
            <p:cNvCxnSpPr>
              <a:stCxn id="71" idx="0"/>
              <a:endCxn id="77" idx="2"/>
            </p:cNvCxnSpPr>
            <p:nvPr/>
          </p:nvCxnSpPr>
          <p:spPr>
            <a:xfrm rot="5400000" flipH="1" flipV="1">
              <a:off x="3320093" y="4664295"/>
              <a:ext cx="131862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hape 84"/>
            <p:cNvCxnSpPr>
              <a:stCxn id="71" idx="2"/>
              <a:endCxn id="76" idx="2"/>
            </p:cNvCxnSpPr>
            <p:nvPr/>
          </p:nvCxnSpPr>
          <p:spPr>
            <a:xfrm rot="16200000" flipH="1">
              <a:off x="3320181" y="5016907"/>
              <a:ext cx="131686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hape 86"/>
            <p:cNvCxnSpPr>
              <a:stCxn id="77" idx="6"/>
              <a:endCxn id="79" idx="0"/>
            </p:cNvCxnSpPr>
            <p:nvPr/>
          </p:nvCxnSpPr>
          <p:spPr>
            <a:xfrm>
              <a:off x="3898595" y="4681027"/>
              <a:ext cx="127596" cy="121053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hape 88"/>
            <p:cNvCxnSpPr>
              <a:stCxn id="76" idx="6"/>
              <a:endCxn id="79" idx="2"/>
            </p:cNvCxnSpPr>
            <p:nvPr/>
          </p:nvCxnSpPr>
          <p:spPr>
            <a:xfrm flipV="1">
              <a:off x="3898595" y="5022919"/>
              <a:ext cx="127596" cy="142495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9" idx="3"/>
              <a:endCxn id="78" idx="2"/>
            </p:cNvCxnSpPr>
            <p:nvPr/>
          </p:nvCxnSpPr>
          <p:spPr>
            <a:xfrm flipV="1">
              <a:off x="4139784" y="4912499"/>
              <a:ext cx="119982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>
            <a:stCxn id="77" idx="0"/>
            <a:endCxn id="17" idx="4"/>
          </p:cNvCxnSpPr>
          <p:nvPr/>
        </p:nvCxnSpPr>
        <p:spPr>
          <a:xfrm rot="5400000" flipH="1" flipV="1">
            <a:off x="3126657" y="3857467"/>
            <a:ext cx="1011694" cy="164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96"/>
          <p:cNvGrpSpPr/>
          <p:nvPr/>
        </p:nvGrpSpPr>
        <p:grpSpPr>
          <a:xfrm>
            <a:off x="4729592" y="4369869"/>
            <a:ext cx="2072268" cy="811909"/>
            <a:chOff x="2617405" y="4517266"/>
            <a:chExt cx="2072268" cy="811909"/>
          </a:xfrm>
          <a:solidFill>
            <a:schemeClr val="bg1">
              <a:lumMod val="65000"/>
            </a:schemeClr>
          </a:solidFill>
        </p:grpSpPr>
        <p:sp>
          <p:nvSpPr>
            <p:cNvPr id="98" name="Oval 97"/>
            <p:cNvSpPr/>
            <p:nvPr/>
          </p:nvSpPr>
          <p:spPr>
            <a:xfrm>
              <a:off x="2617405" y="475826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" name="Flowchart: Decision 98"/>
            <p:cNvSpPr/>
            <p:nvPr/>
          </p:nvSpPr>
          <p:spPr>
            <a:xfrm>
              <a:off x="3189768" y="4812889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468688" y="5001653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468688" y="4517266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259766" y="4748738"/>
              <a:ext cx="429907" cy="32752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Flowchart: Decision 102"/>
            <p:cNvSpPr/>
            <p:nvPr/>
          </p:nvSpPr>
          <p:spPr>
            <a:xfrm>
              <a:off x="3912598" y="4802080"/>
              <a:ext cx="227186" cy="220839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Arrow Connector 103"/>
            <p:cNvCxnSpPr>
              <a:stCxn id="98" idx="6"/>
              <a:endCxn id="99" idx="1"/>
            </p:cNvCxnSpPr>
            <p:nvPr/>
          </p:nvCxnSpPr>
          <p:spPr>
            <a:xfrm>
              <a:off x="3047312" y="4922024"/>
              <a:ext cx="142456" cy="1285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hape 104"/>
            <p:cNvCxnSpPr>
              <a:stCxn id="99" idx="0"/>
              <a:endCxn id="101" idx="2"/>
            </p:cNvCxnSpPr>
            <p:nvPr/>
          </p:nvCxnSpPr>
          <p:spPr>
            <a:xfrm rot="5400000" flipH="1" flipV="1">
              <a:off x="3320093" y="4664295"/>
              <a:ext cx="131862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hape 105"/>
            <p:cNvCxnSpPr>
              <a:stCxn id="99" idx="2"/>
              <a:endCxn id="100" idx="2"/>
            </p:cNvCxnSpPr>
            <p:nvPr/>
          </p:nvCxnSpPr>
          <p:spPr>
            <a:xfrm rot="16200000" flipH="1">
              <a:off x="3320181" y="5016907"/>
              <a:ext cx="131686" cy="165327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hape 106"/>
            <p:cNvCxnSpPr>
              <a:stCxn id="101" idx="6"/>
              <a:endCxn id="103" idx="0"/>
            </p:cNvCxnSpPr>
            <p:nvPr/>
          </p:nvCxnSpPr>
          <p:spPr>
            <a:xfrm>
              <a:off x="3898595" y="4681027"/>
              <a:ext cx="127596" cy="121053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hape 107"/>
            <p:cNvCxnSpPr>
              <a:stCxn id="100" idx="6"/>
              <a:endCxn id="103" idx="2"/>
            </p:cNvCxnSpPr>
            <p:nvPr/>
          </p:nvCxnSpPr>
          <p:spPr>
            <a:xfrm flipV="1">
              <a:off x="3898595" y="5022919"/>
              <a:ext cx="127596" cy="142495"/>
            </a:xfrm>
            <a:prstGeom prst="bentConnector2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3" idx="3"/>
              <a:endCxn id="102" idx="2"/>
            </p:cNvCxnSpPr>
            <p:nvPr/>
          </p:nvCxnSpPr>
          <p:spPr>
            <a:xfrm flipV="1">
              <a:off x="4139784" y="4912499"/>
              <a:ext cx="119982" cy="1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/>
          <p:cNvCxnSpPr>
            <a:stCxn id="101" idx="0"/>
            <a:endCxn id="30" idx="4"/>
          </p:cNvCxnSpPr>
          <p:nvPr/>
        </p:nvCxnSpPr>
        <p:spPr>
          <a:xfrm rot="16200000" flipV="1">
            <a:off x="5286844" y="3860884"/>
            <a:ext cx="1017426" cy="5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45"/>
          <p:cNvGrpSpPr/>
          <p:nvPr/>
        </p:nvGrpSpPr>
        <p:grpSpPr>
          <a:xfrm>
            <a:off x="2383867" y="5526862"/>
            <a:ext cx="2195098" cy="707436"/>
            <a:chOff x="2730218" y="5501488"/>
            <a:chExt cx="2195098" cy="707436"/>
          </a:xfrm>
        </p:grpSpPr>
        <p:grpSp>
          <p:nvGrpSpPr>
            <p:cNvPr id="32" name="Group 116"/>
            <p:cNvGrpSpPr/>
            <p:nvPr/>
          </p:nvGrpSpPr>
          <p:grpSpPr>
            <a:xfrm>
              <a:off x="2730218" y="5563211"/>
              <a:ext cx="741890" cy="645713"/>
              <a:chOff x="3500438" y="5552237"/>
              <a:chExt cx="741890" cy="645713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3500438" y="5552237"/>
                <a:ext cx="621098" cy="6457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974230" y="5682688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974230" y="5907020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118"/>
            <p:cNvGrpSpPr/>
            <p:nvPr/>
          </p:nvGrpSpPr>
          <p:grpSpPr>
            <a:xfrm flipH="1">
              <a:off x="4183426" y="5546596"/>
              <a:ext cx="741890" cy="645713"/>
              <a:chOff x="3500438" y="5552237"/>
              <a:chExt cx="741890" cy="645713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3500438" y="5552237"/>
                <a:ext cx="621098" cy="6457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974230" y="5682688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74230" y="5907020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124"/>
            <p:cNvGrpSpPr/>
            <p:nvPr/>
          </p:nvGrpSpPr>
          <p:grpSpPr>
            <a:xfrm>
              <a:off x="3759770" y="5501488"/>
              <a:ext cx="214410" cy="160480"/>
              <a:chOff x="5580875" y="5672284"/>
              <a:chExt cx="214410" cy="16048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5580875" y="5677047"/>
                <a:ext cx="129363" cy="1438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655302" y="5672284"/>
                <a:ext cx="139983" cy="160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125"/>
            <p:cNvGrpSpPr/>
            <p:nvPr/>
          </p:nvGrpSpPr>
          <p:grpSpPr>
            <a:xfrm flipH="1">
              <a:off x="3706651" y="6048444"/>
              <a:ext cx="214410" cy="160480"/>
              <a:chOff x="5580875" y="5672284"/>
              <a:chExt cx="214410" cy="16048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5580875" y="5677047"/>
                <a:ext cx="129363" cy="1438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655302" y="5672284"/>
                <a:ext cx="139983" cy="160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30" name="Straight Connector 129"/>
            <p:cNvCxnSpPr>
              <a:stCxn id="113" idx="3"/>
              <a:endCxn id="123" idx="2"/>
            </p:cNvCxnSpPr>
            <p:nvPr/>
          </p:nvCxnSpPr>
          <p:spPr>
            <a:xfrm flipV="1">
              <a:off x="3472108" y="5578184"/>
              <a:ext cx="287662" cy="18741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>
              <a:stCxn id="122" idx="3"/>
            </p:cNvCxnSpPr>
            <p:nvPr/>
          </p:nvCxnSpPr>
          <p:spPr>
            <a:xfrm rot="10800000" flipV="1">
              <a:off x="3921064" y="5973311"/>
              <a:ext cx="262363" cy="151827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3809435" y="5544652"/>
              <a:ext cx="67450" cy="71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95095" y="6083236"/>
              <a:ext cx="67450" cy="71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Connector 135"/>
            <p:cNvCxnSpPr>
              <a:stCxn id="121" idx="3"/>
              <a:endCxn id="133" idx="6"/>
            </p:cNvCxnSpPr>
            <p:nvPr/>
          </p:nvCxnSpPr>
          <p:spPr>
            <a:xfrm rot="10800000">
              <a:off x="3876886" y="5580618"/>
              <a:ext cx="306541" cy="168362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Straight Connector 137"/>
            <p:cNvCxnSpPr>
              <a:stCxn id="116" idx="3"/>
              <a:endCxn id="134" idx="2"/>
            </p:cNvCxnSpPr>
            <p:nvPr/>
          </p:nvCxnSpPr>
          <p:spPr>
            <a:xfrm>
              <a:off x="3472108" y="5989927"/>
              <a:ext cx="322987" cy="12927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" name="Group 146"/>
          <p:cNvGrpSpPr/>
          <p:nvPr/>
        </p:nvGrpSpPr>
        <p:grpSpPr>
          <a:xfrm>
            <a:off x="4858378" y="5509183"/>
            <a:ext cx="2195098" cy="707436"/>
            <a:chOff x="2730218" y="5501488"/>
            <a:chExt cx="2195098" cy="707436"/>
          </a:xfrm>
        </p:grpSpPr>
        <p:grpSp>
          <p:nvGrpSpPr>
            <p:cNvPr id="37" name="Group 116"/>
            <p:cNvGrpSpPr/>
            <p:nvPr/>
          </p:nvGrpSpPr>
          <p:grpSpPr>
            <a:xfrm>
              <a:off x="2730218" y="5563211"/>
              <a:ext cx="741890" cy="645713"/>
              <a:chOff x="3500438" y="5552237"/>
              <a:chExt cx="741890" cy="645713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3500438" y="5552237"/>
                <a:ext cx="621098" cy="6457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974230" y="5682688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974230" y="5907020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118"/>
            <p:cNvGrpSpPr/>
            <p:nvPr/>
          </p:nvGrpSpPr>
          <p:grpSpPr>
            <a:xfrm flipH="1">
              <a:off x="4183426" y="5546596"/>
              <a:ext cx="741890" cy="645713"/>
              <a:chOff x="3500438" y="5552237"/>
              <a:chExt cx="741890" cy="645713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500438" y="5552237"/>
                <a:ext cx="621098" cy="6457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974230" y="5682688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974230" y="5907020"/>
                <a:ext cx="268098" cy="1438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124"/>
            <p:cNvGrpSpPr/>
            <p:nvPr/>
          </p:nvGrpSpPr>
          <p:grpSpPr>
            <a:xfrm>
              <a:off x="3759770" y="5501488"/>
              <a:ext cx="214410" cy="160480"/>
              <a:chOff x="5580875" y="5672284"/>
              <a:chExt cx="214410" cy="16048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5580875" y="5677047"/>
                <a:ext cx="129363" cy="1438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655302" y="5672284"/>
                <a:ext cx="139983" cy="160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125"/>
            <p:cNvGrpSpPr/>
            <p:nvPr/>
          </p:nvGrpSpPr>
          <p:grpSpPr>
            <a:xfrm flipH="1">
              <a:off x="3706651" y="6048444"/>
              <a:ext cx="214410" cy="160480"/>
              <a:chOff x="5580875" y="5672284"/>
              <a:chExt cx="214410" cy="16048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5580875" y="5677047"/>
                <a:ext cx="129363" cy="1438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655302" y="5672284"/>
                <a:ext cx="139983" cy="160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52" name="Straight Connector 151"/>
            <p:cNvCxnSpPr>
              <a:stCxn id="166" idx="3"/>
              <a:endCxn id="160" idx="2"/>
            </p:cNvCxnSpPr>
            <p:nvPr/>
          </p:nvCxnSpPr>
          <p:spPr>
            <a:xfrm flipV="1">
              <a:off x="3472108" y="5578184"/>
              <a:ext cx="287662" cy="18741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/>
            <p:cNvCxnSpPr>
              <a:stCxn id="164" idx="3"/>
            </p:cNvCxnSpPr>
            <p:nvPr/>
          </p:nvCxnSpPr>
          <p:spPr>
            <a:xfrm rot="10800000" flipV="1">
              <a:off x="3921064" y="5973311"/>
              <a:ext cx="262363" cy="151827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3809435" y="5544652"/>
              <a:ext cx="67450" cy="71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3795095" y="6083236"/>
              <a:ext cx="67450" cy="71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6" name="Straight Connector 155"/>
            <p:cNvCxnSpPr>
              <a:stCxn id="163" idx="3"/>
              <a:endCxn id="154" idx="6"/>
            </p:cNvCxnSpPr>
            <p:nvPr/>
          </p:nvCxnSpPr>
          <p:spPr>
            <a:xfrm rot="10800000">
              <a:off x="3876886" y="5580618"/>
              <a:ext cx="306541" cy="168362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Straight Connector 156"/>
            <p:cNvCxnSpPr>
              <a:stCxn id="167" idx="3"/>
              <a:endCxn id="155" idx="2"/>
            </p:cNvCxnSpPr>
            <p:nvPr/>
          </p:nvCxnSpPr>
          <p:spPr>
            <a:xfrm>
              <a:off x="3472108" y="5989927"/>
              <a:ext cx="322987" cy="12927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9" name="Straight Arrow Connector 168"/>
          <p:cNvCxnSpPr>
            <a:stCxn id="70" idx="4"/>
            <a:endCxn id="112" idx="0"/>
          </p:cNvCxnSpPr>
          <p:nvPr/>
        </p:nvCxnSpPr>
        <p:spPr>
          <a:xfrm rot="5400000">
            <a:off x="2409443" y="5217629"/>
            <a:ext cx="655929" cy="859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78" idx="4"/>
            <a:endCxn id="120" idx="0"/>
          </p:cNvCxnSpPr>
          <p:nvPr/>
        </p:nvCxnSpPr>
        <p:spPr>
          <a:xfrm rot="5400000">
            <a:off x="4021169" y="5170379"/>
            <a:ext cx="648839" cy="15434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98" idx="4"/>
            <a:endCxn id="165" idx="0"/>
          </p:cNvCxnSpPr>
          <p:nvPr/>
        </p:nvCxnSpPr>
        <p:spPr>
          <a:xfrm rot="16200000" flipH="1">
            <a:off x="4740477" y="5142456"/>
            <a:ext cx="632518" cy="22438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02" idx="4"/>
            <a:endCxn id="162" idx="0"/>
          </p:cNvCxnSpPr>
          <p:nvPr/>
        </p:nvCxnSpPr>
        <p:spPr>
          <a:xfrm rot="16200000" flipH="1">
            <a:off x="6352203" y="5163567"/>
            <a:ext cx="625428" cy="15602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7574507" y="2513144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Business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574507" y="4379697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7574507" y="5608951"/>
            <a:ext cx="1296538" cy="571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180" name="Flowchart: Magnetic Disk 179"/>
          <p:cNvSpPr/>
          <p:nvPr/>
        </p:nvSpPr>
        <p:spPr>
          <a:xfrm>
            <a:off x="2486810" y="5790969"/>
            <a:ext cx="228546" cy="27964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lowchart: Magnetic Disk 180"/>
          <p:cNvSpPr/>
          <p:nvPr/>
        </p:nvSpPr>
        <p:spPr>
          <a:xfrm>
            <a:off x="4207805" y="5776490"/>
            <a:ext cx="228546" cy="27964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lowchart: Magnetic Disk 181"/>
          <p:cNvSpPr/>
          <p:nvPr/>
        </p:nvSpPr>
        <p:spPr>
          <a:xfrm>
            <a:off x="4972136" y="5786928"/>
            <a:ext cx="228546" cy="27964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Flowchart: Magnetic Disk 182"/>
          <p:cNvSpPr/>
          <p:nvPr/>
        </p:nvSpPr>
        <p:spPr>
          <a:xfrm>
            <a:off x="6725675" y="5776490"/>
            <a:ext cx="228546" cy="27964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cxnSp>
        <p:nvCxnSpPr>
          <p:cNvPr id="137" name="Shape 136"/>
          <p:cNvCxnSpPr>
            <a:stCxn id="162" idx="1"/>
            <a:endCxn id="8" idx="0"/>
          </p:cNvCxnSpPr>
          <p:nvPr/>
        </p:nvCxnSpPr>
        <p:spPr>
          <a:xfrm flipH="1" flipV="1">
            <a:off x="4715540" y="1417638"/>
            <a:ext cx="2337936" cy="4459510"/>
          </a:xfrm>
          <a:prstGeom prst="bentConnector4">
            <a:avLst>
              <a:gd name="adj1" fmla="val -9778"/>
              <a:gd name="adj2" fmla="val 10512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on MD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Business to Technology stack.</a:t>
            </a:r>
          </a:p>
          <a:p>
            <a:r>
              <a:rPr lang="en-US" dirty="0" smtClean="0"/>
              <a:t>BI (reverse engineered dynamic data).</a:t>
            </a:r>
          </a:p>
          <a:p>
            <a:r>
              <a:rPr lang="en-US" dirty="0" smtClean="0"/>
              <a:t>Event-driven, reactive.</a:t>
            </a:r>
          </a:p>
          <a:p>
            <a:r>
              <a:rPr lang="en-US" dirty="0" smtClean="0"/>
              <a:t>Adaptive.</a:t>
            </a:r>
          </a:p>
          <a:p>
            <a:r>
              <a:rPr lang="en-US" dirty="0" smtClean="0"/>
              <a:t>All-code or No-code?</a:t>
            </a:r>
          </a:p>
          <a:p>
            <a:r>
              <a:rPr lang="en-US" dirty="0" smtClean="0"/>
              <a:t>Dynamic update.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we?</a:t>
            </a:r>
            <a:endParaRPr lang="en-GB" dirty="0"/>
          </a:p>
        </p:txBody>
      </p:sp>
      <p:pic>
        <p:nvPicPr>
          <p:cNvPr id="7" name="Content Placeholder 6" descr="hype_cy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1460" y="1583085"/>
            <a:ext cx="6715056" cy="4364786"/>
          </a:xfrm>
        </p:spPr>
      </p:pic>
      <p:sp>
        <p:nvSpPr>
          <p:cNvPr id="4" name="TextBox 3"/>
          <p:cNvSpPr txBox="1"/>
          <p:nvPr/>
        </p:nvSpPr>
        <p:spPr>
          <a:xfrm>
            <a:off x="1619672" y="6093296"/>
            <a:ext cx="592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Gartner </a:t>
            </a:r>
            <a:r>
              <a:rPr lang="en-GB" i="1" dirty="0" smtClean="0"/>
              <a:t>Hype Cycle</a:t>
            </a:r>
            <a:r>
              <a:rPr lang="en-GB" dirty="0" smtClean="0"/>
              <a:t>: http://en.wikipedia.org/wiki/Hype_cycle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Modelling?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Contrast Programming and Specification.</a:t>
            </a:r>
          </a:p>
          <a:p>
            <a:r>
              <a:rPr lang="en-GB" dirty="0" smtClean="0"/>
              <a:t>Modelling lies in-between.</a:t>
            </a:r>
          </a:p>
          <a:p>
            <a:r>
              <a:rPr lang="en-GB" dirty="0" smtClean="0"/>
              <a:t>How do people do it?</a:t>
            </a:r>
          </a:p>
          <a:p>
            <a:r>
              <a:rPr lang="en-GB" dirty="0" smtClean="0"/>
              <a:t>Leads us to some requirements…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UML: The Dominant 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Mature.</a:t>
            </a:r>
          </a:p>
          <a:p>
            <a:r>
              <a:rPr lang="en-US" dirty="0" smtClean="0"/>
              <a:t>Hundreds of tools, many free.</a:t>
            </a:r>
          </a:p>
          <a:p>
            <a:r>
              <a:rPr lang="en-US" dirty="0" smtClean="0"/>
              <a:t>Interoperable (?).</a:t>
            </a:r>
          </a:p>
          <a:p>
            <a:r>
              <a:rPr lang="en-US" dirty="0" smtClean="0"/>
              <a:t>Taught in Universities.</a:t>
            </a:r>
          </a:p>
          <a:p>
            <a:r>
              <a:rPr lang="en-US" dirty="0" smtClean="0"/>
              <a:t>Basis for MDA.</a:t>
            </a:r>
          </a:p>
          <a:p>
            <a:r>
              <a:rPr lang="en-US" dirty="0" smtClean="0"/>
              <a:t>Profiles.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UML Used?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37338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616530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Bob </a:t>
            </a:r>
            <a:r>
              <a:rPr lang="en-GB" sz="1600" b="1" dirty="0" err="1" smtClean="0"/>
              <a:t>Maksimchuk</a:t>
            </a:r>
            <a:r>
              <a:rPr lang="en-GB" sz="1600" b="1" dirty="0" smtClean="0"/>
              <a:t>, </a:t>
            </a:r>
            <a:r>
              <a:rPr lang="en-GB" sz="1600" dirty="0" smtClean="0"/>
              <a:t>Principal Consultant, Project Pragmatics, </a:t>
            </a:r>
            <a:r>
              <a:rPr lang="en-GB" sz="1600" dirty="0" smtClean="0">
                <a:hlinkClick r:id="rId3"/>
              </a:rPr>
              <a:t>Rmaksimchuk@ProjectPragmatics.com</a:t>
            </a:r>
            <a:endParaRPr lang="en-GB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Parts of UML?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50" y="1429183"/>
            <a:ext cx="7446563" cy="485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616530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Bob </a:t>
            </a:r>
            <a:r>
              <a:rPr lang="en-GB" sz="1600" b="1" dirty="0" err="1" smtClean="0"/>
              <a:t>Maksimchuk</a:t>
            </a:r>
            <a:r>
              <a:rPr lang="en-GB" sz="1600" b="1" dirty="0" smtClean="0"/>
              <a:t>, </a:t>
            </a:r>
            <a:r>
              <a:rPr lang="en-GB" sz="1600" dirty="0" smtClean="0"/>
              <a:t>Principal Consultant, Project Pragmatics, </a:t>
            </a:r>
            <a:r>
              <a:rPr lang="en-GB" sz="1600" dirty="0" smtClean="0">
                <a:hlinkClick r:id="rId3"/>
              </a:rPr>
              <a:t>Rmaksimchuk@ProjectPragmatics.com</a:t>
            </a:r>
            <a:endParaRPr lang="en-GB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err="1" smtClean="0"/>
              <a:t>modelling</a:t>
            </a:r>
            <a:r>
              <a:rPr lang="en-US" dirty="0" smtClean="0"/>
              <a:t>: </a:t>
            </a:r>
            <a:r>
              <a:rPr lang="en-US" dirty="0" err="1" smtClean="0"/>
              <a:t>SysML</a:t>
            </a:r>
            <a:r>
              <a:rPr lang="en-US" dirty="0" smtClean="0"/>
              <a:t>, MODAF, TOGAF, </a:t>
            </a:r>
            <a:r>
              <a:rPr lang="en-US" dirty="0" err="1" smtClean="0"/>
              <a:t>ArchiMate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Transformations: QVT, ATL, </a:t>
            </a:r>
            <a:r>
              <a:rPr lang="en-US" dirty="0" err="1" smtClean="0"/>
              <a:t>Kermeta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Domain Specific Modeling Tools: </a:t>
            </a:r>
            <a:r>
              <a:rPr lang="en-US" dirty="0" err="1" smtClean="0"/>
              <a:t>MetaEdit</a:t>
            </a:r>
            <a:r>
              <a:rPr lang="en-US" dirty="0" smtClean="0"/>
              <a:t>+, Eclipse Modeling Project, XMF-Mosaic, etc.</a:t>
            </a:r>
          </a:p>
          <a:p>
            <a:r>
              <a:rPr lang="en-US" dirty="0" smtClean="0"/>
              <a:t>Language-Oriented Programming: </a:t>
            </a:r>
            <a:r>
              <a:rPr lang="en-US" dirty="0" err="1" smtClean="0"/>
              <a:t>projectional</a:t>
            </a:r>
            <a:r>
              <a:rPr lang="en-US" dirty="0" smtClean="0"/>
              <a:t> languages, </a:t>
            </a:r>
            <a:r>
              <a:rPr lang="en-US" dirty="0" err="1" smtClean="0"/>
              <a:t>Xtext</a:t>
            </a:r>
            <a:r>
              <a:rPr lang="en-US" dirty="0" smtClean="0"/>
              <a:t>; </a:t>
            </a:r>
            <a:r>
              <a:rPr lang="en-US" dirty="0" err="1" smtClean="0"/>
              <a:t>Spoofax</a:t>
            </a:r>
            <a:r>
              <a:rPr lang="en-US" dirty="0" smtClean="0"/>
              <a:t>; XMF.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we get here?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[- 1980s]        Programming languages.</a:t>
            </a:r>
          </a:p>
          <a:p>
            <a:r>
              <a:rPr lang="en-GB" dirty="0" smtClean="0"/>
              <a:t>[1980s]          CASE Tools.</a:t>
            </a:r>
          </a:p>
          <a:p>
            <a:r>
              <a:rPr lang="en-GB" dirty="0" smtClean="0"/>
              <a:t>[1980s]          OO Languages.</a:t>
            </a:r>
          </a:p>
          <a:p>
            <a:r>
              <a:rPr lang="en-GB" dirty="0" smtClean="0"/>
              <a:t>[1985-1995] OO Methods.</a:t>
            </a:r>
          </a:p>
          <a:p>
            <a:r>
              <a:rPr lang="en-GB" dirty="0" smtClean="0"/>
              <a:t>[1995-]          OO Standards.</a:t>
            </a:r>
          </a:p>
          <a:p>
            <a:r>
              <a:rPr lang="en-GB" dirty="0" smtClean="0"/>
              <a:t>[2000-]          Model Driven Architecture.</a:t>
            </a:r>
          </a:p>
          <a:p>
            <a:r>
              <a:rPr lang="en-GB" dirty="0" smtClean="0"/>
              <a:t>[2002-]          Model Transformations.</a:t>
            </a:r>
          </a:p>
          <a:p>
            <a:r>
              <a:rPr lang="en-GB" dirty="0" smtClean="0"/>
              <a:t>[2003-]          Meta-Technologies.</a:t>
            </a:r>
          </a:p>
          <a:p>
            <a:r>
              <a:rPr lang="en-GB" dirty="0" smtClean="0"/>
              <a:t>[2005-]          Software Language Engineering.</a:t>
            </a:r>
          </a:p>
          <a:p>
            <a:r>
              <a:rPr lang="en-GB" dirty="0" smtClean="0"/>
              <a:t>[2005-]          Scripting Languages.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Xactium</a:t>
            </a:r>
            <a:r>
              <a:rPr lang="en-GB" dirty="0" smtClean="0"/>
              <a:t>: Personal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65" y="1600200"/>
            <a:ext cx="8647544" cy="4525963"/>
          </a:xfrm>
        </p:spPr>
        <p:txBody>
          <a:bodyPr/>
          <a:lstStyle/>
          <a:p>
            <a:r>
              <a:rPr lang="en-GB" dirty="0" smtClean="0"/>
              <a:t>XMF: The Ideal Endogenous Modelling Platform?</a:t>
            </a:r>
          </a:p>
          <a:p>
            <a:r>
              <a:rPr lang="en-GB" dirty="0" smtClean="0"/>
              <a:t>XMF-Mosaic: The Ideal Exogenous Modelling Platform?</a:t>
            </a:r>
          </a:p>
          <a:p>
            <a:r>
              <a:rPr lang="en-GB" dirty="0" smtClean="0"/>
              <a:t>Closing the Endo-</a:t>
            </a:r>
            <a:r>
              <a:rPr lang="en-GB" dirty="0" err="1" smtClean="0"/>
              <a:t>Exo</a:t>
            </a:r>
            <a:r>
              <a:rPr lang="en-GB" dirty="0" smtClean="0"/>
              <a:t> Divide?</a:t>
            </a:r>
          </a:p>
          <a:p>
            <a:r>
              <a:rPr lang="en-GB" dirty="0" smtClean="0"/>
              <a:t>Technology grew out of UML 2.0 work.</a:t>
            </a:r>
          </a:p>
          <a:p>
            <a:r>
              <a:rPr lang="en-GB" dirty="0" smtClean="0"/>
              <a:t>Language-Oriented Modelling Approach: Lifting the domain-specific abstraction.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Language-Oriented Modelling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6" name="Picture 5" descr="ModelDrivenLanguageEnginee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637146"/>
            <a:ext cx="795020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200800" cy="60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6381328"/>
            <a:ext cx="8679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Where’s My Jetpack? Simon </a:t>
            </a:r>
            <a:r>
              <a:rPr lang="en-GB" sz="1200" b="1" dirty="0" err="1" smtClean="0"/>
              <a:t>Helsen</a:t>
            </a:r>
            <a:r>
              <a:rPr lang="en-GB" sz="1200" b="1" dirty="0" smtClean="0"/>
              <a:t>,</a:t>
            </a:r>
            <a:r>
              <a:rPr lang="en-GB" sz="1200" i="1" dirty="0" smtClean="0"/>
              <a:t> </a:t>
            </a:r>
            <a:r>
              <a:rPr lang="en-GB" sz="1200" b="1" dirty="0" smtClean="0"/>
              <a:t>Arthur Ryman, </a:t>
            </a:r>
            <a:r>
              <a:rPr lang="en-GB" sz="1200" b="1" dirty="0" err="1" smtClean="0"/>
              <a:t>Diomidis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Spinellis</a:t>
            </a:r>
            <a:r>
              <a:rPr lang="en-GB" sz="1200" b="1" dirty="0" smtClean="0"/>
              <a:t>, IEEE Software, Special Issue Software Development Tools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e_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819" y="912091"/>
            <a:ext cx="11019084" cy="580150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5532"/>
            <a:ext cx="8229600" cy="1143000"/>
          </a:xfrm>
        </p:spPr>
        <p:txBody>
          <a:bodyPr/>
          <a:lstStyle/>
          <a:p>
            <a:r>
              <a:rPr lang="en-US" dirty="0" err="1" smtClean="0"/>
              <a:t>Xcore</a:t>
            </a:r>
            <a:r>
              <a:rPr lang="en-US" dirty="0" smtClean="0"/>
              <a:t> Meta-Structure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5532"/>
            <a:ext cx="8229600" cy="1143000"/>
          </a:xfrm>
        </p:spPr>
        <p:txBody>
          <a:bodyPr/>
          <a:lstStyle/>
          <a:p>
            <a:r>
              <a:rPr lang="en-US" dirty="0" err="1" smtClean="0"/>
              <a:t>Xcore</a:t>
            </a:r>
            <a:r>
              <a:rPr lang="en-US" dirty="0" smtClean="0"/>
              <a:t> Meta-</a:t>
            </a:r>
            <a:r>
              <a:rPr lang="en-US" dirty="0" err="1" smtClean="0"/>
              <a:t>Behaviour</a:t>
            </a:r>
            <a:endParaRPr lang="en-US" dirty="0"/>
          </a:p>
        </p:txBody>
      </p:sp>
      <p:pic>
        <p:nvPicPr>
          <p:cNvPr id="5" name="Picture 4" descr="core_behavio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381" y="1870364"/>
            <a:ext cx="9825257" cy="441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67"/>
            <a:ext cx="914400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System Building: </a:t>
            </a:r>
            <a:r>
              <a:rPr lang="en-GB" dirty="0" err="1" smtClean="0"/>
              <a:t>Endogeneous</a:t>
            </a:r>
            <a:r>
              <a:rPr lang="en-GB" dirty="0" smtClean="0"/>
              <a:t> Descriptions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Start with nothing: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Add extra information </a:t>
            </a:r>
            <a:br>
              <a:rPr lang="en-GB" dirty="0" smtClean="0"/>
            </a:br>
            <a:r>
              <a:rPr lang="en-GB" dirty="0" smtClean="0"/>
              <a:t>incrementally: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It does what it does </a:t>
            </a:r>
            <a:br>
              <a:rPr lang="en-GB" dirty="0" smtClean="0"/>
            </a:br>
            <a:r>
              <a:rPr lang="en-GB" dirty="0" smtClean="0"/>
              <a:t>and nothing more: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If it is wrong, modify it: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097867" y="179994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190669" y="4218920"/>
            <a:ext cx="1008484" cy="1013631"/>
            <a:chOff x="3309516" y="4769102"/>
            <a:chExt cx="864096" cy="864096"/>
          </a:xfrm>
        </p:grpSpPr>
        <p:sp>
          <p:nvSpPr>
            <p:cNvPr id="5" name="Oval 4"/>
            <p:cNvSpPr/>
            <p:nvPr/>
          </p:nvSpPr>
          <p:spPr>
            <a:xfrm>
              <a:off x="3635896" y="50851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3309516" y="4769102"/>
              <a:ext cx="864096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/>
            <p:cNvCxnSpPr>
              <a:stCxn id="5" idx="7"/>
              <a:endCxn id="6" idx="7"/>
            </p:cNvCxnSpPr>
            <p:nvPr/>
          </p:nvCxnSpPr>
          <p:spPr>
            <a:xfrm rot="5400000" flipH="1" flipV="1">
              <a:off x="3823089" y="4892841"/>
              <a:ext cx="221174" cy="2267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5"/>
              <a:endCxn id="6" idx="5"/>
            </p:cNvCxnSpPr>
            <p:nvPr/>
          </p:nvCxnSpPr>
          <p:spPr>
            <a:xfrm rot="16200000" flipH="1">
              <a:off x="3815135" y="5274721"/>
              <a:ext cx="237082" cy="2267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1"/>
              <a:endCxn id="6" idx="1"/>
            </p:cNvCxnSpPr>
            <p:nvPr/>
          </p:nvCxnSpPr>
          <p:spPr>
            <a:xfrm rot="16200000" flipV="1">
              <a:off x="3441209" y="4890497"/>
              <a:ext cx="221174" cy="231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3"/>
              <a:endCxn id="6" idx="3"/>
            </p:cNvCxnSpPr>
            <p:nvPr/>
          </p:nvCxnSpPr>
          <p:spPr>
            <a:xfrm rot="5400000">
              <a:off x="3433255" y="5272377"/>
              <a:ext cx="237082" cy="231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468327" y="3195991"/>
            <a:ext cx="629540" cy="652148"/>
            <a:chOff x="3309516" y="4769102"/>
            <a:chExt cx="864096" cy="864096"/>
          </a:xfrm>
        </p:grpSpPr>
        <p:sp>
          <p:nvSpPr>
            <p:cNvPr id="17" name="Oval 16"/>
            <p:cNvSpPr/>
            <p:nvPr/>
          </p:nvSpPr>
          <p:spPr>
            <a:xfrm>
              <a:off x="3635896" y="50851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309516" y="4769102"/>
              <a:ext cx="864096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>
              <a:stCxn id="17" idx="7"/>
              <a:endCxn id="18" idx="7"/>
            </p:cNvCxnSpPr>
            <p:nvPr/>
          </p:nvCxnSpPr>
          <p:spPr>
            <a:xfrm rot="5400000" flipH="1" flipV="1">
              <a:off x="3823089" y="4892841"/>
              <a:ext cx="221174" cy="2267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5"/>
              <a:endCxn id="18" idx="5"/>
            </p:cNvCxnSpPr>
            <p:nvPr/>
          </p:nvCxnSpPr>
          <p:spPr>
            <a:xfrm rot="16200000" flipH="1">
              <a:off x="3815135" y="5274721"/>
              <a:ext cx="237082" cy="2267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7" idx="1"/>
              <a:endCxn id="18" idx="1"/>
            </p:cNvCxnSpPr>
            <p:nvPr/>
          </p:nvCxnSpPr>
          <p:spPr>
            <a:xfrm rot="16200000" flipV="1">
              <a:off x="3441209" y="4890497"/>
              <a:ext cx="221174" cy="231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3"/>
              <a:endCxn id="18" idx="3"/>
            </p:cNvCxnSpPr>
            <p:nvPr/>
          </p:nvCxnSpPr>
          <p:spPr>
            <a:xfrm rot="5400000">
              <a:off x="3433255" y="5272377"/>
              <a:ext cx="237082" cy="231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818236" y="5384951"/>
            <a:ext cx="1008484" cy="1013631"/>
            <a:chOff x="3309516" y="4769102"/>
            <a:chExt cx="864096" cy="864096"/>
          </a:xfrm>
        </p:grpSpPr>
        <p:sp>
          <p:nvSpPr>
            <p:cNvPr id="24" name="Oval 23"/>
            <p:cNvSpPr/>
            <p:nvPr/>
          </p:nvSpPr>
          <p:spPr>
            <a:xfrm>
              <a:off x="3635896" y="50851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309516" y="4769102"/>
              <a:ext cx="864096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Arrow Connector 25"/>
            <p:cNvCxnSpPr>
              <a:stCxn id="24" idx="7"/>
              <a:endCxn id="25" idx="7"/>
            </p:cNvCxnSpPr>
            <p:nvPr/>
          </p:nvCxnSpPr>
          <p:spPr>
            <a:xfrm rot="5400000" flipH="1" flipV="1">
              <a:off x="3823089" y="4892841"/>
              <a:ext cx="221174" cy="2267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4" idx="5"/>
              <a:endCxn id="25" idx="5"/>
            </p:cNvCxnSpPr>
            <p:nvPr/>
          </p:nvCxnSpPr>
          <p:spPr>
            <a:xfrm rot="16200000" flipH="1">
              <a:off x="3815135" y="5274721"/>
              <a:ext cx="237082" cy="2267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1"/>
              <a:endCxn id="25" idx="1"/>
            </p:cNvCxnSpPr>
            <p:nvPr/>
          </p:nvCxnSpPr>
          <p:spPr>
            <a:xfrm rot="16200000" flipV="1">
              <a:off x="3441209" y="4890497"/>
              <a:ext cx="221174" cy="231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3"/>
              <a:endCxn id="25" idx="3"/>
            </p:cNvCxnSpPr>
            <p:nvPr/>
          </p:nvCxnSpPr>
          <p:spPr>
            <a:xfrm rot="5400000">
              <a:off x="3433255" y="5272377"/>
              <a:ext cx="237082" cy="231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2752872">
            <a:off x="6759374" y="5372544"/>
            <a:ext cx="1008484" cy="1013631"/>
            <a:chOff x="3309516" y="4769102"/>
            <a:chExt cx="864096" cy="864096"/>
          </a:xfrm>
        </p:grpSpPr>
        <p:sp>
          <p:nvSpPr>
            <p:cNvPr id="31" name="Oval 30"/>
            <p:cNvSpPr/>
            <p:nvPr/>
          </p:nvSpPr>
          <p:spPr>
            <a:xfrm>
              <a:off x="3635896" y="508518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309516" y="4769102"/>
              <a:ext cx="864096" cy="864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/>
            <p:cNvCxnSpPr>
              <a:stCxn id="31" idx="7"/>
              <a:endCxn id="32" idx="7"/>
            </p:cNvCxnSpPr>
            <p:nvPr/>
          </p:nvCxnSpPr>
          <p:spPr>
            <a:xfrm rot="5400000" flipH="1" flipV="1">
              <a:off x="3823089" y="4892841"/>
              <a:ext cx="221174" cy="2267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1" idx="5"/>
              <a:endCxn id="32" idx="5"/>
            </p:cNvCxnSpPr>
            <p:nvPr/>
          </p:nvCxnSpPr>
          <p:spPr>
            <a:xfrm rot="16200000" flipH="1">
              <a:off x="3815135" y="5274721"/>
              <a:ext cx="237082" cy="2267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1" idx="1"/>
              <a:endCxn id="32" idx="1"/>
            </p:cNvCxnSpPr>
            <p:nvPr/>
          </p:nvCxnSpPr>
          <p:spPr>
            <a:xfrm rot="16200000" flipV="1">
              <a:off x="3441209" y="4890497"/>
              <a:ext cx="221174" cy="231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3"/>
              <a:endCxn id="32" idx="3"/>
            </p:cNvCxnSpPr>
            <p:nvPr/>
          </p:nvCxnSpPr>
          <p:spPr>
            <a:xfrm rot="5400000">
              <a:off x="3433255" y="5272377"/>
              <a:ext cx="237082" cy="2314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ight Arrow 36"/>
          <p:cNvSpPr/>
          <p:nvPr/>
        </p:nvSpPr>
        <p:spPr>
          <a:xfrm>
            <a:off x="6104467" y="5711342"/>
            <a:ext cx="425930" cy="26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XMF Textual </a:t>
            </a:r>
            <a:r>
              <a:rPr lang="en-US" dirty="0" err="1" smtClean="0"/>
              <a:t>DSLs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8" name="Picture 7" descr="text_ds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333500"/>
            <a:ext cx="787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_ds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896" y="555589"/>
            <a:ext cx="10390896" cy="6079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49"/>
            <a:ext cx="8229600" cy="688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XMF-Mosaic Graphical </a:t>
            </a:r>
            <a:r>
              <a:rPr lang="en-US" dirty="0" err="1" smtClean="0"/>
              <a:t>DSLs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XMF-Mosaic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demo.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Are we there yet?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Requirements:</a:t>
            </a:r>
          </a:p>
          <a:p>
            <a:r>
              <a:rPr lang="en-GB" dirty="0" smtClean="0"/>
              <a:t>Theories: richer languages.</a:t>
            </a:r>
          </a:p>
          <a:p>
            <a:r>
              <a:rPr lang="en-GB" dirty="0" smtClean="0"/>
              <a:t>Domain Specific: match the problem domain.</a:t>
            </a:r>
          </a:p>
          <a:p>
            <a:r>
              <a:rPr lang="en-GB" dirty="0" smtClean="0"/>
              <a:t>Execution: program with models at all levels.</a:t>
            </a:r>
          </a:p>
          <a:p>
            <a:r>
              <a:rPr lang="en-GB" dirty="0" smtClean="0"/>
              <a:t>Reflection: self aware tools.</a:t>
            </a:r>
          </a:p>
          <a:p>
            <a:r>
              <a:rPr lang="en-GB" dirty="0" smtClean="0"/>
              <a:t>Meta: arbitrary extension.</a:t>
            </a:r>
          </a:p>
          <a:p>
            <a:r>
              <a:rPr lang="en-GB" dirty="0" smtClean="0"/>
              <a:t>Semantics: meaningful technologies.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" y="110067"/>
            <a:ext cx="8957733" cy="783695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System Specification: </a:t>
            </a:r>
            <a:br>
              <a:rPr lang="en-GB" sz="3600" dirty="0" smtClean="0"/>
            </a:br>
            <a:r>
              <a:rPr lang="en-GB" sz="3600" dirty="0" err="1" smtClean="0"/>
              <a:t>Exogeneous</a:t>
            </a:r>
            <a:r>
              <a:rPr lang="en-GB" sz="3600" dirty="0" smtClean="0"/>
              <a:t> Descriptions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42" y="1168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Start off with everything: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Add constraints: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It does anything </a:t>
            </a:r>
            <a:br>
              <a:rPr lang="en-GB" dirty="0" smtClean="0"/>
            </a:br>
            <a:r>
              <a:rPr lang="en-GB" dirty="0" smtClean="0"/>
              <a:t>but must include </a:t>
            </a:r>
            <a:br>
              <a:rPr lang="en-GB" dirty="0" smtClean="0"/>
            </a:br>
            <a:r>
              <a:rPr lang="en-GB" dirty="0" smtClean="0"/>
              <a:t>required behaviour: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954026" y="228605"/>
            <a:ext cx="2082800" cy="208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3566207" y="2150533"/>
            <a:ext cx="2082800" cy="2159003"/>
            <a:chOff x="4233333" y="4157129"/>
            <a:chExt cx="2082800" cy="2159003"/>
          </a:xfrm>
        </p:grpSpPr>
        <p:sp>
          <p:nvSpPr>
            <p:cNvPr id="5" name="Oval 4"/>
            <p:cNvSpPr/>
            <p:nvPr/>
          </p:nvSpPr>
          <p:spPr>
            <a:xfrm>
              <a:off x="4233333" y="4157129"/>
              <a:ext cx="2082800" cy="21590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>
              <a:stCxn id="5" idx="7"/>
              <a:endCxn id="14" idx="7"/>
            </p:cNvCxnSpPr>
            <p:nvPr/>
          </p:nvCxnSpPr>
          <p:spPr>
            <a:xfrm rot="16200000" flipH="1" flipV="1">
              <a:off x="5684826" y="4484773"/>
              <a:ext cx="337754" cy="31482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5"/>
              <a:endCxn id="14" idx="5"/>
            </p:cNvCxnSpPr>
            <p:nvPr/>
          </p:nvCxnSpPr>
          <p:spPr>
            <a:xfrm rot="5400000" flipH="1">
              <a:off x="5686289" y="5675129"/>
              <a:ext cx="334828" cy="31482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1"/>
              <a:endCxn id="14" idx="1"/>
            </p:cNvCxnSpPr>
            <p:nvPr/>
          </p:nvCxnSpPr>
          <p:spPr>
            <a:xfrm rot="16200000" flipH="1">
              <a:off x="4535353" y="4476306"/>
              <a:ext cx="337754" cy="3317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3"/>
              <a:endCxn id="14" idx="3"/>
            </p:cNvCxnSpPr>
            <p:nvPr/>
          </p:nvCxnSpPr>
          <p:spPr>
            <a:xfrm rot="5400000" flipH="1" flipV="1">
              <a:off x="4536816" y="5666662"/>
              <a:ext cx="334828" cy="3317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699000" y="4634179"/>
              <a:ext cx="1168400" cy="1207829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14690" y="4462461"/>
            <a:ext cx="2082800" cy="2159003"/>
            <a:chOff x="4233333" y="4157129"/>
            <a:chExt cx="2082800" cy="2159003"/>
          </a:xfrm>
        </p:grpSpPr>
        <p:sp>
          <p:nvSpPr>
            <p:cNvPr id="46" name="Oval 45"/>
            <p:cNvSpPr/>
            <p:nvPr/>
          </p:nvSpPr>
          <p:spPr>
            <a:xfrm>
              <a:off x="4233333" y="4157129"/>
              <a:ext cx="2082800" cy="21590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Arrow Connector 46"/>
            <p:cNvCxnSpPr>
              <a:stCxn id="46" idx="7"/>
              <a:endCxn id="51" idx="7"/>
            </p:cNvCxnSpPr>
            <p:nvPr/>
          </p:nvCxnSpPr>
          <p:spPr>
            <a:xfrm rot="16200000" flipH="1" flipV="1">
              <a:off x="5540195" y="4495714"/>
              <a:ext cx="493326" cy="4485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5"/>
              <a:endCxn id="51" idx="5"/>
            </p:cNvCxnSpPr>
            <p:nvPr/>
          </p:nvCxnSpPr>
          <p:spPr>
            <a:xfrm rot="5400000" flipH="1">
              <a:off x="5538479" y="5527319"/>
              <a:ext cx="496758" cy="4485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6" idx="1"/>
              <a:endCxn id="51" idx="1"/>
            </p:cNvCxnSpPr>
            <p:nvPr/>
          </p:nvCxnSpPr>
          <p:spPr>
            <a:xfrm rot="16200000" flipH="1">
              <a:off x="4538090" y="4473569"/>
              <a:ext cx="493326" cy="4928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6" idx="3"/>
              <a:endCxn id="51" idx="3"/>
            </p:cNvCxnSpPr>
            <p:nvPr/>
          </p:nvCxnSpPr>
          <p:spPr>
            <a:xfrm rot="5400000" flipH="1" flipV="1">
              <a:off x="4536374" y="5505173"/>
              <a:ext cx="496758" cy="49280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921088" y="4855507"/>
              <a:ext cx="751581" cy="758815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Exo</a:t>
            </a:r>
            <a:r>
              <a:rPr lang="en-GB" dirty="0" smtClean="0"/>
              <a:t>-Endo Divide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problem with specification/modelling technologies.</a:t>
            </a:r>
          </a:p>
          <a:p>
            <a:r>
              <a:rPr lang="en-GB" dirty="0" smtClean="0"/>
              <a:t>It is easy to under specify or over specify.</a:t>
            </a:r>
          </a:p>
          <a:p>
            <a:r>
              <a:rPr lang="en-GB" dirty="0" smtClean="0"/>
              <a:t>It is difficult to check </a:t>
            </a:r>
            <a:br>
              <a:rPr lang="en-GB" dirty="0" smtClean="0"/>
            </a:br>
            <a:r>
              <a:rPr lang="en-GB" dirty="0" err="1" smtClean="0"/>
              <a:t>exo-endo</a:t>
            </a:r>
            <a:r>
              <a:rPr lang="en-GB" dirty="0" smtClean="0"/>
              <a:t> match.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4294022" y="3768500"/>
            <a:ext cx="2792260" cy="2709333"/>
            <a:chOff x="4908151" y="3258820"/>
            <a:chExt cx="2792260" cy="2709333"/>
          </a:xfrm>
        </p:grpSpPr>
        <p:grpSp>
          <p:nvGrpSpPr>
            <p:cNvPr id="11" name="Group 10"/>
            <p:cNvGrpSpPr/>
            <p:nvPr/>
          </p:nvGrpSpPr>
          <p:grpSpPr>
            <a:xfrm>
              <a:off x="4908151" y="3258820"/>
              <a:ext cx="2792260" cy="2709333"/>
              <a:chOff x="4233333" y="4157129"/>
              <a:chExt cx="2082800" cy="215900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33333" y="4157129"/>
                <a:ext cx="2082800" cy="215900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Arrow Connector 12"/>
              <p:cNvCxnSpPr>
                <a:stCxn id="12" idx="7"/>
                <a:endCxn id="17" idx="7"/>
              </p:cNvCxnSpPr>
              <p:nvPr/>
            </p:nvCxnSpPr>
            <p:spPr>
              <a:xfrm rot="16200000" flipH="1" flipV="1">
                <a:off x="5684826" y="4484773"/>
                <a:ext cx="337754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2" idx="5"/>
                <a:endCxn id="17" idx="5"/>
              </p:cNvCxnSpPr>
              <p:nvPr/>
            </p:nvCxnSpPr>
            <p:spPr>
              <a:xfrm rot="5400000" flipH="1">
                <a:off x="5686289" y="5675129"/>
                <a:ext cx="334828" cy="31482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2" idx="1"/>
                <a:endCxn id="17" idx="1"/>
              </p:cNvCxnSpPr>
              <p:nvPr/>
            </p:nvCxnSpPr>
            <p:spPr>
              <a:xfrm rot="16200000" flipH="1">
                <a:off x="4535353" y="4476306"/>
                <a:ext cx="337754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12" idx="3"/>
                <a:endCxn id="17" idx="3"/>
              </p:cNvCxnSpPr>
              <p:nvPr/>
            </p:nvCxnSpPr>
            <p:spPr>
              <a:xfrm rot="5400000" flipH="1" flipV="1">
                <a:off x="4536816" y="5666662"/>
                <a:ext cx="334828" cy="33175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699000" y="4634179"/>
                <a:ext cx="1168400" cy="1207829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283011" y="4079440"/>
              <a:ext cx="1008484" cy="1013631"/>
              <a:chOff x="3309517" y="4769102"/>
              <a:chExt cx="864096" cy="86409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635896" y="508518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09517" y="4769102"/>
                <a:ext cx="864096" cy="86409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Arrow Connector 27"/>
              <p:cNvCxnSpPr>
                <a:stCxn id="26" idx="7"/>
                <a:endCxn id="27" idx="7"/>
              </p:cNvCxnSpPr>
              <p:nvPr/>
            </p:nvCxnSpPr>
            <p:spPr>
              <a:xfrm rot="5400000" flipH="1" flipV="1">
                <a:off x="3823089" y="4892841"/>
                <a:ext cx="221174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6" idx="5"/>
                <a:endCxn id="27" idx="5"/>
              </p:cNvCxnSpPr>
              <p:nvPr/>
            </p:nvCxnSpPr>
            <p:spPr>
              <a:xfrm rot="16200000" flipH="1">
                <a:off x="3815135" y="5274721"/>
                <a:ext cx="237082" cy="22678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6" idx="1"/>
                <a:endCxn id="27" idx="1"/>
              </p:cNvCxnSpPr>
              <p:nvPr/>
            </p:nvCxnSpPr>
            <p:spPr>
              <a:xfrm rot="16200000" flipV="1">
                <a:off x="3441209" y="4890497"/>
                <a:ext cx="221174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6" idx="3"/>
                <a:endCxn id="27" idx="3"/>
              </p:cNvCxnSpPr>
              <p:nvPr/>
            </p:nvCxnSpPr>
            <p:spPr>
              <a:xfrm rot="5400000">
                <a:off x="3433255" y="5272377"/>
                <a:ext cx="237082" cy="23147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ight Arrow 31"/>
          <p:cNvSpPr/>
          <p:nvPr/>
        </p:nvSpPr>
        <p:spPr>
          <a:xfrm>
            <a:off x="2828547" y="5053443"/>
            <a:ext cx="2488521" cy="31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Driven </a:t>
            </a:r>
            <a:r>
              <a:rPr lang="en-GB" dirty="0" err="1" smtClean="0"/>
              <a:t>Exo</a:t>
            </a:r>
            <a:r>
              <a:rPr lang="en-GB" dirty="0" smtClean="0"/>
              <a:t>-Endo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Cannot execute the models.</a:t>
            </a:r>
          </a:p>
          <a:p>
            <a:r>
              <a:rPr lang="en-GB" dirty="0" smtClean="0"/>
              <a:t>Cannot generate code from the models.</a:t>
            </a:r>
          </a:p>
          <a:p>
            <a:r>
              <a:rPr lang="en-GB" dirty="0" smtClean="0"/>
              <a:t>Ambiguous models lead to wrong choices.</a:t>
            </a:r>
          </a:p>
          <a:p>
            <a:r>
              <a:rPr lang="en-GB" dirty="0" smtClean="0"/>
              <a:t>Example: models are just code-in-pictures.</a:t>
            </a:r>
          </a:p>
          <a:p>
            <a:r>
              <a:rPr lang="en-GB" dirty="0" smtClean="0"/>
              <a:t>Example: models are just diagrams.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Peter </a:t>
            </a:r>
            <a:r>
              <a:rPr lang="en-GB" dirty="0" err="1" smtClean="0"/>
              <a:t>Naur</a:t>
            </a:r>
            <a:r>
              <a:rPr lang="en-GB" dirty="0" smtClean="0"/>
              <a:t> and Theory Building</a:t>
            </a:r>
            <a:endParaRPr lang="en-GB" dirty="0"/>
          </a:p>
        </p:txBody>
      </p:sp>
      <p:pic>
        <p:nvPicPr>
          <p:cNvPr id="2050" name="Picture 2" descr="C:\Users\Tony\AppData\Local\Microsoft\Windows\Temporary Internet Files\Content.IE5\FBVH20H5\MC90044137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17638"/>
            <a:ext cx="2743200" cy="2743200"/>
          </a:xfrm>
          <a:prstGeom prst="rect">
            <a:avLst/>
          </a:prstGeom>
          <a:noFill/>
        </p:spPr>
      </p:pic>
      <p:pic>
        <p:nvPicPr>
          <p:cNvPr id="2051" name="Picture 3" descr="C:\Users\Tony\AppData\Local\Microsoft\Windows\Temporary Internet Files\Content.IE5\59R1FOA7\MC90007862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425" y="3974570"/>
            <a:ext cx="876417" cy="18854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25734" y="2375972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Systems are more than just code.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Developers should understand </a:t>
            </a:r>
            <a:br>
              <a:rPr lang="en-GB" sz="3200" dirty="0" smtClean="0"/>
            </a:br>
            <a:r>
              <a:rPr lang="en-GB" sz="3200" dirty="0" smtClean="0"/>
              <a:t>systems in terms of theories.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theory contains facts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</a:t>
            </a:r>
            <a:b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noProof="0" dirty="0" smtClean="0"/>
              <a:t>Theories are personal.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Theories</a:t>
            </a:r>
            <a:r>
              <a:rPr kumimoji="0" lang="en-GB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built by</a:t>
            </a:r>
            <a:br>
              <a:rPr kumimoji="0" lang="en-GB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interacting with the </a:t>
            </a:r>
            <a:br>
              <a:rPr kumimoji="0" lang="en-GB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‘real world’.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066" y="302044"/>
            <a:ext cx="3508743" cy="93133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Domain Specific </a:t>
            </a:r>
            <a:br>
              <a:rPr lang="en-GB" dirty="0" smtClean="0"/>
            </a:br>
            <a:r>
              <a:rPr lang="en-GB" dirty="0" smtClean="0"/>
              <a:t>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066" y="1851818"/>
            <a:ext cx="4004733" cy="4525963"/>
          </a:xfrm>
        </p:spPr>
        <p:txBody>
          <a:bodyPr/>
          <a:lstStyle/>
          <a:p>
            <a:r>
              <a:rPr lang="en-GB" dirty="0" smtClean="0"/>
              <a:t>Multiple theories at work.</a:t>
            </a:r>
          </a:p>
          <a:p>
            <a:r>
              <a:rPr lang="en-GB" dirty="0" smtClean="0"/>
              <a:t>A theory of the problem domain.</a:t>
            </a:r>
          </a:p>
          <a:p>
            <a:r>
              <a:rPr lang="en-GB" dirty="0" smtClean="0"/>
              <a:t>A theory of the solution domain.</a:t>
            </a:r>
          </a:p>
          <a:p>
            <a:r>
              <a:rPr lang="en-GB" dirty="0" smtClean="0"/>
              <a:t>A mapping between them.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87970" y="579735"/>
            <a:ext cx="3796242" cy="4442353"/>
            <a:chOff x="4890558" y="1417638"/>
            <a:chExt cx="3796242" cy="4442353"/>
          </a:xfrm>
        </p:grpSpPr>
        <p:pic>
          <p:nvPicPr>
            <p:cNvPr id="4" name="Picture 2" descr="C:\Users\Tony\AppData\Local\Microsoft\Windows\Temporary Internet Files\Content.IE5\FBVH20H5\MC900441376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600" y="1417638"/>
              <a:ext cx="2743200" cy="2743200"/>
            </a:xfrm>
            <a:prstGeom prst="rect">
              <a:avLst/>
            </a:prstGeom>
            <a:noFill/>
          </p:spPr>
        </p:pic>
        <p:pic>
          <p:nvPicPr>
            <p:cNvPr id="5" name="Picture 3" descr="C:\Users\Tony\AppData\Local\Microsoft\Windows\Temporary Internet Files\Content.IE5\59R1FOA7\MC900078622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0558" y="3974570"/>
              <a:ext cx="876417" cy="188542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925734" y="2375972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Domain </a:t>
              </a:r>
              <a:br>
                <a:rPr lang="en-GB" dirty="0" smtClean="0"/>
              </a:br>
              <a:r>
                <a:rPr lang="en-GB" dirty="0" smtClean="0"/>
                <a:t>Theory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5758" y="4114800"/>
            <a:ext cx="2743200" cy="2743200"/>
            <a:chOff x="1674358" y="3779838"/>
            <a:chExt cx="2743200" cy="2743200"/>
          </a:xfrm>
        </p:grpSpPr>
        <p:pic>
          <p:nvPicPr>
            <p:cNvPr id="8" name="Picture 2" descr="C:\Users\Tony\AppData\Local\Microsoft\Windows\Temporary Internet Files\Content.IE5\FBVH20H5\MC900441376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1674358" y="3779838"/>
              <a:ext cx="2743200" cy="27432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330025" y="4968501"/>
              <a:ext cx="1692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Implementation</a:t>
              </a:r>
              <a:br>
                <a:rPr lang="en-GB" dirty="0" smtClean="0"/>
              </a:br>
              <a:r>
                <a:rPr lang="en-GB" dirty="0" smtClean="0"/>
                <a:t>Theory</a:t>
              </a:r>
              <a:endParaRPr lang="en-GB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427-1088-4639-BFC9-F6A35328F94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Gen 2011</a:t>
            </a:r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2639568" y="3136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1370</Words>
  <Application>Microsoft Macintosh PowerPoint</Application>
  <PresentationFormat>On-screen Show (4:3)</PresentationFormat>
  <Paragraphs>382</Paragraphs>
  <Slides>43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Model Driven Development:  What went right?  What went wrong?  What needs to happen?</vt:lpstr>
      <vt:lpstr>Overview</vt:lpstr>
      <vt:lpstr>What is Modelling?</vt:lpstr>
      <vt:lpstr>System Building: Endogeneous Descriptions</vt:lpstr>
      <vt:lpstr>System Specification:  Exogeneous Descriptions</vt:lpstr>
      <vt:lpstr>The Exo-Endo Divide</vt:lpstr>
      <vt:lpstr>Model Driven Exo-Endo Problems</vt:lpstr>
      <vt:lpstr>Peter Naur and Theory Building</vt:lpstr>
      <vt:lpstr>Domain Specific  Theories</vt:lpstr>
      <vt:lpstr>Theory Encoding leads to a Problem</vt:lpstr>
      <vt:lpstr>Domain Specific vs General Purpose</vt:lpstr>
      <vt:lpstr>A Whole Space of Problems</vt:lpstr>
      <vt:lpstr>A Technology Space</vt:lpstr>
      <vt:lpstr>Requirements on MD Technologies</vt:lpstr>
      <vt:lpstr>What is MDD?</vt:lpstr>
      <vt:lpstr>Promises, Promises, ...</vt:lpstr>
      <vt:lpstr>The Promise of MDA  (or how it was sold to us)</vt:lpstr>
      <vt:lpstr>Model Driven Nirvana</vt:lpstr>
      <vt:lpstr>The Ideal Model Driven Enterprise</vt:lpstr>
      <vt:lpstr>Zachman Framework</vt:lpstr>
      <vt:lpstr>Use Cases for the Model Driven Enterprise</vt:lpstr>
      <vt:lpstr>The Business Context</vt:lpstr>
      <vt:lpstr>The Business Drivers</vt:lpstr>
      <vt:lpstr>Refinement</vt:lpstr>
      <vt:lpstr>Capability Requirements</vt:lpstr>
      <vt:lpstr>Technology Requirements</vt:lpstr>
      <vt:lpstr>Business Intelligence</vt:lpstr>
      <vt:lpstr>Requirements on MD Technologies</vt:lpstr>
      <vt:lpstr>Where are we?</vt:lpstr>
      <vt:lpstr>UML: The Dominant Technology </vt:lpstr>
      <vt:lpstr>How is UML Used?</vt:lpstr>
      <vt:lpstr>Which Parts of UML?</vt:lpstr>
      <vt:lpstr>Other Technologies</vt:lpstr>
      <vt:lpstr>How did we get here?</vt:lpstr>
      <vt:lpstr>Xactium: Personal Experience</vt:lpstr>
      <vt:lpstr>Language-Oriented Modelling</vt:lpstr>
      <vt:lpstr>Slide 37</vt:lpstr>
      <vt:lpstr>Xcore Meta-Structure</vt:lpstr>
      <vt:lpstr>Xcore Meta-Behaviour</vt:lpstr>
      <vt:lpstr>XMF Textual DSLs</vt:lpstr>
      <vt:lpstr>XMF-Mosaic Graphical DSLs</vt:lpstr>
      <vt:lpstr>XMF-Mosaic</vt:lpstr>
      <vt:lpstr>Are we there yet?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</dc:creator>
  <cp:lastModifiedBy>Tony</cp:lastModifiedBy>
  <cp:revision>119</cp:revision>
  <dcterms:created xsi:type="dcterms:W3CDTF">2011-05-26T20:12:56Z</dcterms:created>
  <dcterms:modified xsi:type="dcterms:W3CDTF">2011-05-26T20:29:14Z</dcterms:modified>
</cp:coreProperties>
</file>